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</p:sldMasterIdLst>
  <p:notesMasterIdLst>
    <p:notesMasterId r:id="rId24"/>
  </p:notesMasterIdLst>
  <p:sldIdLst>
    <p:sldId id="257" r:id="rId6"/>
    <p:sldId id="285" r:id="rId7"/>
    <p:sldId id="258" r:id="rId8"/>
    <p:sldId id="259" r:id="rId9"/>
    <p:sldId id="288" r:id="rId10"/>
    <p:sldId id="274" r:id="rId11"/>
    <p:sldId id="273" r:id="rId12"/>
    <p:sldId id="260" r:id="rId13"/>
    <p:sldId id="261" r:id="rId14"/>
    <p:sldId id="263" r:id="rId15"/>
    <p:sldId id="290" r:id="rId16"/>
    <p:sldId id="291" r:id="rId17"/>
    <p:sldId id="292" r:id="rId18"/>
    <p:sldId id="282" r:id="rId19"/>
    <p:sldId id="286" r:id="rId20"/>
    <p:sldId id="266" r:id="rId21"/>
    <p:sldId id="265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563D74-8BCE-4EEF-BB05-59C4C5E3A227}" v="94" dt="2019-11-21T07:43:21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3" d="100"/>
          <a:sy n="63" d="100"/>
        </p:scale>
        <p:origin x="67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tia Hill" userId="3ae58fb9-61f1-4553-b6c2-96c02b4960c1" providerId="ADAL" clId="{6F563D74-8BCE-4EEF-BB05-59C4C5E3A227}"/>
    <pc:docChg chg="undo custSel addSld delSld modSld sldOrd">
      <pc:chgData name="Vetia Hill" userId="3ae58fb9-61f1-4553-b6c2-96c02b4960c1" providerId="ADAL" clId="{6F563D74-8BCE-4EEF-BB05-59C4C5E3A227}" dt="2019-11-21T07:43:21.504" v="1263"/>
      <pc:docMkLst>
        <pc:docMk/>
      </pc:docMkLst>
      <pc:sldChg chg="modSp">
        <pc:chgData name="Vetia Hill" userId="3ae58fb9-61f1-4553-b6c2-96c02b4960c1" providerId="ADAL" clId="{6F563D74-8BCE-4EEF-BB05-59C4C5E3A227}" dt="2019-11-19T20:49:51.897" v="528" actId="20577"/>
        <pc:sldMkLst>
          <pc:docMk/>
          <pc:sldMk cId="2373337245" sldId="257"/>
        </pc:sldMkLst>
        <pc:spChg chg="mod">
          <ac:chgData name="Vetia Hill" userId="3ae58fb9-61f1-4553-b6c2-96c02b4960c1" providerId="ADAL" clId="{6F563D74-8BCE-4EEF-BB05-59C4C5E3A227}" dt="2019-11-19T20:49:51.897" v="528" actId="20577"/>
          <ac:spMkLst>
            <pc:docMk/>
            <pc:sldMk cId="2373337245" sldId="257"/>
            <ac:spMk id="4" creationId="{00000000-0000-0000-0000-000000000000}"/>
          </ac:spMkLst>
        </pc:spChg>
      </pc:sldChg>
      <pc:sldChg chg="modSp ord">
        <pc:chgData name="Vetia Hill" userId="3ae58fb9-61f1-4553-b6c2-96c02b4960c1" providerId="ADAL" clId="{6F563D74-8BCE-4EEF-BB05-59C4C5E3A227}" dt="2019-11-19T21:45:18.991" v="718" actId="20577"/>
        <pc:sldMkLst>
          <pc:docMk/>
          <pc:sldMk cId="3742873901" sldId="258"/>
        </pc:sldMkLst>
        <pc:spChg chg="mod">
          <ac:chgData name="Vetia Hill" userId="3ae58fb9-61f1-4553-b6c2-96c02b4960c1" providerId="ADAL" clId="{6F563D74-8BCE-4EEF-BB05-59C4C5E3A227}" dt="2019-11-19T21:45:18.991" v="718" actId="20577"/>
          <ac:spMkLst>
            <pc:docMk/>
            <pc:sldMk cId="3742873901" sldId="258"/>
            <ac:spMk id="3" creationId="{00000000-0000-0000-0000-000000000000}"/>
          </ac:spMkLst>
        </pc:spChg>
      </pc:sldChg>
      <pc:sldChg chg="ord">
        <pc:chgData name="Vetia Hill" userId="3ae58fb9-61f1-4553-b6c2-96c02b4960c1" providerId="ADAL" clId="{6F563D74-8BCE-4EEF-BB05-59C4C5E3A227}" dt="2019-10-19T13:19:33.426" v="189"/>
        <pc:sldMkLst>
          <pc:docMk/>
          <pc:sldMk cId="3521093853" sldId="259"/>
        </pc:sldMkLst>
      </pc:sldChg>
      <pc:sldChg chg="ord">
        <pc:chgData name="Vetia Hill" userId="3ae58fb9-61f1-4553-b6c2-96c02b4960c1" providerId="ADAL" clId="{6F563D74-8BCE-4EEF-BB05-59C4C5E3A227}" dt="2019-11-19T20:41:45.544" v="506"/>
        <pc:sldMkLst>
          <pc:docMk/>
          <pc:sldMk cId="2424588978" sldId="260"/>
        </pc:sldMkLst>
      </pc:sldChg>
      <pc:sldChg chg="modSp ord">
        <pc:chgData name="Vetia Hill" userId="3ae58fb9-61f1-4553-b6c2-96c02b4960c1" providerId="ADAL" clId="{6F563D74-8BCE-4EEF-BB05-59C4C5E3A227}" dt="2019-11-19T20:44:42.604" v="510"/>
        <pc:sldMkLst>
          <pc:docMk/>
          <pc:sldMk cId="633946307" sldId="263"/>
        </pc:sldMkLst>
        <pc:spChg chg="mod">
          <ac:chgData name="Vetia Hill" userId="3ae58fb9-61f1-4553-b6c2-96c02b4960c1" providerId="ADAL" clId="{6F563D74-8BCE-4EEF-BB05-59C4C5E3A227}" dt="2019-10-19T13:28:28.558" v="221" actId="20577"/>
          <ac:spMkLst>
            <pc:docMk/>
            <pc:sldMk cId="633946307" sldId="263"/>
            <ac:spMk id="4" creationId="{00000000-0000-0000-0000-000000000000}"/>
          </ac:spMkLst>
        </pc:spChg>
      </pc:sldChg>
      <pc:sldChg chg="ord">
        <pc:chgData name="Vetia Hill" userId="3ae58fb9-61f1-4553-b6c2-96c02b4960c1" providerId="ADAL" clId="{6F563D74-8BCE-4EEF-BB05-59C4C5E3A227}" dt="2019-10-19T13:29:48.721" v="225"/>
        <pc:sldMkLst>
          <pc:docMk/>
          <pc:sldMk cId="3019248251" sldId="265"/>
        </pc:sldMkLst>
      </pc:sldChg>
      <pc:sldChg chg="addSp delSp modSp ord">
        <pc:chgData name="Vetia Hill" userId="3ae58fb9-61f1-4553-b6c2-96c02b4960c1" providerId="ADAL" clId="{6F563D74-8BCE-4EEF-BB05-59C4C5E3A227}" dt="2019-10-19T13:28:09.065" v="200"/>
        <pc:sldMkLst>
          <pc:docMk/>
          <pc:sldMk cId="3994016721" sldId="266"/>
        </pc:sldMkLst>
        <pc:spChg chg="add">
          <ac:chgData name="Vetia Hill" userId="3ae58fb9-61f1-4553-b6c2-96c02b4960c1" providerId="ADAL" clId="{6F563D74-8BCE-4EEF-BB05-59C4C5E3A227}" dt="2019-10-19T13:22:50.978" v="192"/>
          <ac:spMkLst>
            <pc:docMk/>
            <pc:sldMk cId="3994016721" sldId="266"/>
            <ac:spMk id="4" creationId="{64AD1ADC-D1F0-434C-A033-1DF874D29A8A}"/>
          </ac:spMkLst>
        </pc:spChg>
        <pc:picChg chg="del">
          <ac:chgData name="Vetia Hill" userId="3ae58fb9-61f1-4553-b6c2-96c02b4960c1" providerId="ADAL" clId="{6F563D74-8BCE-4EEF-BB05-59C4C5E3A227}" dt="2019-10-19T13:22:47.981" v="191" actId="478"/>
          <ac:picMkLst>
            <pc:docMk/>
            <pc:sldMk cId="3994016721" sldId="266"/>
            <ac:picMk id="3" creationId="{00000000-0000-0000-0000-000000000000}"/>
          </ac:picMkLst>
        </pc:picChg>
        <pc:picChg chg="add mod">
          <ac:chgData name="Vetia Hill" userId="3ae58fb9-61f1-4553-b6c2-96c02b4960c1" providerId="ADAL" clId="{6F563D74-8BCE-4EEF-BB05-59C4C5E3A227}" dt="2019-10-19T13:23:49.252" v="194" actId="1076"/>
          <ac:picMkLst>
            <pc:docMk/>
            <pc:sldMk cId="3994016721" sldId="266"/>
            <ac:picMk id="5" creationId="{8FE8421F-BA73-4081-83EF-6858B31E8B57}"/>
          </ac:picMkLst>
        </pc:picChg>
      </pc:sldChg>
      <pc:sldChg chg="ord">
        <pc:chgData name="Vetia Hill" userId="3ae58fb9-61f1-4553-b6c2-96c02b4960c1" providerId="ADAL" clId="{6F563D74-8BCE-4EEF-BB05-59C4C5E3A227}" dt="2019-11-19T20:47:24.193" v="511"/>
        <pc:sldMkLst>
          <pc:docMk/>
          <pc:sldMk cId="95334495" sldId="273"/>
        </pc:sldMkLst>
      </pc:sldChg>
      <pc:sldChg chg="ord">
        <pc:chgData name="Vetia Hill" userId="3ae58fb9-61f1-4553-b6c2-96c02b4960c1" providerId="ADAL" clId="{6F563D74-8BCE-4EEF-BB05-59C4C5E3A227}" dt="2019-10-19T13:31:06.395" v="229"/>
        <pc:sldMkLst>
          <pc:docMk/>
          <pc:sldMk cId="2925757217" sldId="274"/>
        </pc:sldMkLst>
      </pc:sldChg>
      <pc:sldChg chg="ord">
        <pc:chgData name="Vetia Hill" userId="3ae58fb9-61f1-4553-b6c2-96c02b4960c1" providerId="ADAL" clId="{6F563D74-8BCE-4EEF-BB05-59C4C5E3A227}" dt="2019-11-21T07:43:21.504" v="1263"/>
        <pc:sldMkLst>
          <pc:docMk/>
          <pc:sldMk cId="1526743879" sldId="282"/>
        </pc:sldMkLst>
      </pc:sldChg>
      <pc:sldChg chg="ord">
        <pc:chgData name="Vetia Hill" userId="3ae58fb9-61f1-4553-b6c2-96c02b4960c1" providerId="ADAL" clId="{6F563D74-8BCE-4EEF-BB05-59C4C5E3A227}" dt="2019-11-19T20:41:33.845" v="505"/>
        <pc:sldMkLst>
          <pc:docMk/>
          <pc:sldMk cId="1605045711" sldId="285"/>
        </pc:sldMkLst>
      </pc:sldChg>
      <pc:sldChg chg="modSp ord">
        <pc:chgData name="Vetia Hill" userId="3ae58fb9-61f1-4553-b6c2-96c02b4960c1" providerId="ADAL" clId="{6F563D74-8BCE-4EEF-BB05-59C4C5E3A227}" dt="2019-11-19T21:46:45.929" v="722" actId="14100"/>
        <pc:sldMkLst>
          <pc:docMk/>
          <pc:sldMk cId="1330551685" sldId="288"/>
        </pc:sldMkLst>
        <pc:spChg chg="mod">
          <ac:chgData name="Vetia Hill" userId="3ae58fb9-61f1-4553-b6c2-96c02b4960c1" providerId="ADAL" clId="{6F563D74-8BCE-4EEF-BB05-59C4C5E3A227}" dt="2019-11-19T21:46:45.929" v="722" actId="14100"/>
          <ac:spMkLst>
            <pc:docMk/>
            <pc:sldMk cId="1330551685" sldId="288"/>
            <ac:spMk id="3" creationId="{00000000-0000-0000-0000-000000000000}"/>
          </ac:spMkLst>
        </pc:spChg>
      </pc:sldChg>
      <pc:sldChg chg="modSp add ord">
        <pc:chgData name="Vetia Hill" userId="3ae58fb9-61f1-4553-b6c2-96c02b4960c1" providerId="ADAL" clId="{6F563D74-8BCE-4EEF-BB05-59C4C5E3A227}" dt="2019-11-19T20:44:25.709" v="509"/>
        <pc:sldMkLst>
          <pc:docMk/>
          <pc:sldMk cId="1924373906" sldId="289"/>
        </pc:sldMkLst>
        <pc:spChg chg="mod">
          <ac:chgData name="Vetia Hill" userId="3ae58fb9-61f1-4553-b6c2-96c02b4960c1" providerId="ADAL" clId="{6F563D74-8BCE-4EEF-BB05-59C4C5E3A227}" dt="2019-10-19T13:12:11.542" v="75" actId="20577"/>
          <ac:spMkLst>
            <pc:docMk/>
            <pc:sldMk cId="1924373906" sldId="289"/>
            <ac:spMk id="2" creationId="{4058C6B3-5F10-4E14-AB8E-E4FCAAD15F2A}"/>
          </ac:spMkLst>
        </pc:spChg>
        <pc:spChg chg="mod">
          <ac:chgData name="Vetia Hill" userId="3ae58fb9-61f1-4553-b6c2-96c02b4960c1" providerId="ADAL" clId="{6F563D74-8BCE-4EEF-BB05-59C4C5E3A227}" dt="2019-10-19T13:16:41.456" v="185" actId="20577"/>
          <ac:spMkLst>
            <pc:docMk/>
            <pc:sldMk cId="1924373906" sldId="289"/>
            <ac:spMk id="3" creationId="{256FB7FB-B749-41B9-9291-922938F2661F}"/>
          </ac:spMkLst>
        </pc:spChg>
      </pc:sldChg>
      <pc:sldChg chg="modSp add ord">
        <pc:chgData name="Vetia Hill" userId="3ae58fb9-61f1-4553-b6c2-96c02b4960c1" providerId="ADAL" clId="{6F563D74-8BCE-4EEF-BB05-59C4C5E3A227}" dt="2019-11-21T07:32:57.509" v="731"/>
        <pc:sldMkLst>
          <pc:docMk/>
          <pc:sldMk cId="1619703531" sldId="290"/>
        </pc:sldMkLst>
        <pc:spChg chg="mod">
          <ac:chgData name="Vetia Hill" userId="3ae58fb9-61f1-4553-b6c2-96c02b4960c1" providerId="ADAL" clId="{6F563D74-8BCE-4EEF-BB05-59C4C5E3A227}" dt="2019-11-19T21:37:28.558" v="671" actId="255"/>
          <ac:spMkLst>
            <pc:docMk/>
            <pc:sldMk cId="1619703531" sldId="290"/>
            <ac:spMk id="2" creationId="{6BE6CBCE-A9E6-4842-8A25-0F112BB30ECA}"/>
          </ac:spMkLst>
        </pc:spChg>
        <pc:spChg chg="mod">
          <ac:chgData name="Vetia Hill" userId="3ae58fb9-61f1-4553-b6c2-96c02b4960c1" providerId="ADAL" clId="{6F563D74-8BCE-4EEF-BB05-59C4C5E3A227}" dt="2019-11-19T21:37:12.490" v="669" actId="1076"/>
          <ac:spMkLst>
            <pc:docMk/>
            <pc:sldMk cId="1619703531" sldId="290"/>
            <ac:spMk id="3" creationId="{0E11EABC-AC0D-462C-8A82-667E7600B52F}"/>
          </ac:spMkLst>
        </pc:spChg>
      </pc:sldChg>
      <pc:sldChg chg="add del">
        <pc:chgData name="Vetia Hill" userId="3ae58fb9-61f1-4553-b6c2-96c02b4960c1" providerId="ADAL" clId="{6F563D74-8BCE-4EEF-BB05-59C4C5E3A227}" dt="2019-11-21T07:34:14.442" v="737"/>
        <pc:sldMkLst>
          <pc:docMk/>
          <pc:sldMk cId="327854480" sldId="291"/>
        </pc:sldMkLst>
      </pc:sldChg>
      <pc:sldChg chg="add del">
        <pc:chgData name="Vetia Hill" userId="3ae58fb9-61f1-4553-b6c2-96c02b4960c1" providerId="ADAL" clId="{6F563D74-8BCE-4EEF-BB05-59C4C5E3A227}" dt="2019-11-21T07:33:15.343" v="733"/>
        <pc:sldMkLst>
          <pc:docMk/>
          <pc:sldMk cId="397870104" sldId="291"/>
        </pc:sldMkLst>
      </pc:sldChg>
      <pc:sldChg chg="modSp add">
        <pc:chgData name="Vetia Hill" userId="3ae58fb9-61f1-4553-b6c2-96c02b4960c1" providerId="ADAL" clId="{6F563D74-8BCE-4EEF-BB05-59C4C5E3A227}" dt="2019-11-21T07:38:46.456" v="911" actId="20577"/>
        <pc:sldMkLst>
          <pc:docMk/>
          <pc:sldMk cId="915098972" sldId="291"/>
        </pc:sldMkLst>
        <pc:spChg chg="mod">
          <ac:chgData name="Vetia Hill" userId="3ae58fb9-61f1-4553-b6c2-96c02b4960c1" providerId="ADAL" clId="{6F563D74-8BCE-4EEF-BB05-59C4C5E3A227}" dt="2019-11-21T07:34:44.084" v="789" actId="20577"/>
          <ac:spMkLst>
            <pc:docMk/>
            <pc:sldMk cId="915098972" sldId="291"/>
            <ac:spMk id="2" creationId="{189CC095-01F9-48DF-8EA1-30B20460325E}"/>
          </ac:spMkLst>
        </pc:spChg>
        <pc:spChg chg="mod">
          <ac:chgData name="Vetia Hill" userId="3ae58fb9-61f1-4553-b6c2-96c02b4960c1" providerId="ADAL" clId="{6F563D74-8BCE-4EEF-BB05-59C4C5E3A227}" dt="2019-11-21T07:38:46.456" v="911" actId="20577"/>
          <ac:spMkLst>
            <pc:docMk/>
            <pc:sldMk cId="915098972" sldId="291"/>
            <ac:spMk id="3" creationId="{E0509CED-85D1-4254-AD41-85A5906CCCB4}"/>
          </ac:spMkLst>
        </pc:spChg>
      </pc:sldChg>
      <pc:sldChg chg="add del">
        <pc:chgData name="Vetia Hill" userId="3ae58fb9-61f1-4553-b6c2-96c02b4960c1" providerId="ADAL" clId="{6F563D74-8BCE-4EEF-BB05-59C4C5E3A227}" dt="2019-11-21T07:33:36.556" v="735"/>
        <pc:sldMkLst>
          <pc:docMk/>
          <pc:sldMk cId="2288971075" sldId="291"/>
        </pc:sldMkLst>
      </pc:sldChg>
      <pc:sldChg chg="modSp add">
        <pc:chgData name="Vetia Hill" userId="3ae58fb9-61f1-4553-b6c2-96c02b4960c1" providerId="ADAL" clId="{6F563D74-8BCE-4EEF-BB05-59C4C5E3A227}" dt="2019-11-21T07:42:03.977" v="1259" actId="20577"/>
        <pc:sldMkLst>
          <pc:docMk/>
          <pc:sldMk cId="696728314" sldId="292"/>
        </pc:sldMkLst>
        <pc:spChg chg="mod">
          <ac:chgData name="Vetia Hill" userId="3ae58fb9-61f1-4553-b6c2-96c02b4960c1" providerId="ADAL" clId="{6F563D74-8BCE-4EEF-BB05-59C4C5E3A227}" dt="2019-11-21T07:36:56.942" v="843" actId="20577"/>
          <ac:spMkLst>
            <pc:docMk/>
            <pc:sldMk cId="696728314" sldId="292"/>
            <ac:spMk id="2" creationId="{606C32B3-0E59-40F3-9919-21955E63CEAD}"/>
          </ac:spMkLst>
        </pc:spChg>
        <pc:spChg chg="mod">
          <ac:chgData name="Vetia Hill" userId="3ae58fb9-61f1-4553-b6c2-96c02b4960c1" providerId="ADAL" clId="{6F563D74-8BCE-4EEF-BB05-59C4C5E3A227}" dt="2019-11-21T07:42:03.977" v="1259" actId="20577"/>
          <ac:spMkLst>
            <pc:docMk/>
            <pc:sldMk cId="696728314" sldId="292"/>
            <ac:spMk id="3" creationId="{2984C732-C1A8-4310-9DE2-36802B2A40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FF3C5-DBCF-4BEB-85AB-BF84B9E71C7F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C6592-BBD5-4B2D-B80B-1027C95CF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6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C6592-BBD5-4B2D-B80B-1027C95CF11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12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Annabelle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C6592-BBD5-4B2D-B80B-1027C95CF11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71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Annabelle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C6592-BBD5-4B2D-B80B-1027C95CF11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0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C6592-BBD5-4B2D-B80B-1027C95CF11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9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C6592-BBD5-4B2D-B80B-1027C95CF11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8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C6592-BBD5-4B2D-B80B-1027C95CF11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9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Annabelle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C6592-BBD5-4B2D-B80B-1027C95CF11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44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Annabelle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C6592-BBD5-4B2D-B80B-1027C95CF11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70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C6592-BBD5-4B2D-B80B-1027C95CF11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02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Annabelle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C6592-BBD5-4B2D-B80B-1027C95CF11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21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C6592-BBD5-4B2D-B80B-1027C95CF11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hyperlink" Target="http://www.citizensutilityboard.org/index.html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hyperlink" Target="http://www.citizensutilityboard.org/index.html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00600"/>
          </a:xfrm>
          <a:prstGeom prst="rect">
            <a:avLst/>
          </a:prstGeom>
          <a:solidFill>
            <a:srgbClr val="466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8287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B90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B9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4008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81888F"/>
                </a:solidFill>
                <a:cs typeface="Arial" panose="020B0604020202020204" pitchFamily="34" charset="0"/>
              </a:rPr>
              <a:t>©2014 Elevate Energy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08" y="5151496"/>
            <a:ext cx="5434584" cy="99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6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8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08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83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83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08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23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77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7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EA7A-1C1F-4B65-B24A-3D1323D76D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0B4E-AF27-42F9-8339-63F3CFC31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800600"/>
          </a:xfrm>
          <a:prstGeom prst="rect">
            <a:avLst/>
          </a:prstGeom>
          <a:solidFill>
            <a:srgbClr val="466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4008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81888F"/>
                </a:solidFill>
                <a:cs typeface="Arial" panose="020B0604020202020204" pitchFamily="34" charset="0"/>
              </a:rPr>
              <a:t>©2014 Elevate Energy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08" y="5151496"/>
            <a:ext cx="5434584" cy="990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5" r="19524"/>
          <a:stretch/>
        </p:blipFill>
        <p:spPr>
          <a:xfrm>
            <a:off x="5485660" y="-17755"/>
            <a:ext cx="3657600" cy="4800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4782845"/>
            <a:ext cx="9144000" cy="0"/>
          </a:xfrm>
          <a:prstGeom prst="line">
            <a:avLst/>
          </a:prstGeom>
          <a:ln w="28575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735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EA7A-1C1F-4B65-B24A-3D1323D76D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4008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81888F"/>
                </a:solidFill>
                <a:cs typeface="Arial" panose="020B0604020202020204" pitchFamily="34" charset="0"/>
              </a:rPr>
              <a:t>©2014 Elevate Energy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39320" cy="5486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371600" y="838200"/>
            <a:ext cx="7772400" cy="0"/>
          </a:xfrm>
          <a:prstGeom prst="line">
            <a:avLst/>
          </a:prstGeom>
          <a:ln w="1905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65642"/>
            <a:ext cx="762000" cy="565472"/>
          </a:xfrm>
          <a:prstGeom prst="rect">
            <a:avLst/>
          </a:prstGeom>
        </p:spPr>
      </p:pic>
      <p:pic>
        <p:nvPicPr>
          <p:cNvPr id="11" name="Picture 2" descr="To return to the Citizens Utility Board home page, click on the CUB logo.">
            <a:hlinkClick r:id="rId4" tooltip="Return to CUB home page.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1642" y="6265642"/>
            <a:ext cx="592358" cy="59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477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00600"/>
          </a:xfrm>
          <a:prstGeom prst="rect">
            <a:avLst/>
          </a:prstGeom>
          <a:solidFill>
            <a:srgbClr val="466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473" y="1066800"/>
            <a:ext cx="4551727" cy="20574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B90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59" y="3429000"/>
            <a:ext cx="4553823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FFB9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4008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81888F"/>
                </a:solidFill>
                <a:cs typeface="Arial" panose="020B0604020202020204" pitchFamily="34" charset="0"/>
              </a:rPr>
              <a:t>©2014 Elevate Energy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08" y="5151496"/>
            <a:ext cx="5434584" cy="990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5" r="19524"/>
          <a:stretch/>
        </p:blipFill>
        <p:spPr>
          <a:xfrm>
            <a:off x="5485660" y="-17755"/>
            <a:ext cx="3657600" cy="48006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4782845"/>
            <a:ext cx="9144000" cy="0"/>
          </a:xfrm>
          <a:prstGeom prst="line">
            <a:avLst/>
          </a:prstGeom>
          <a:ln w="28575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039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90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15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40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90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33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38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98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19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8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8287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6E8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81888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4008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81888F"/>
                </a:solidFill>
                <a:cs typeface="Arial" panose="020B0604020202020204" pitchFamily="34" charset="0"/>
              </a:rPr>
              <a:t>©2014 Elevate Energy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08" y="5334000"/>
            <a:ext cx="4901184" cy="89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0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:\01 Program Areas\Communications\1_resources\graphics\stock_photos_illustrations\buildings\multi_family_buildings\iStock_000007281868Medium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8582" r="145" b="13868"/>
          <a:stretch/>
        </p:blipFill>
        <p:spPr bwMode="auto">
          <a:xfrm>
            <a:off x="0" y="0"/>
            <a:ext cx="9156578" cy="476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228600" y="2743200"/>
            <a:ext cx="8686800" cy="1828800"/>
          </a:xfrm>
          <a:prstGeom prst="rect">
            <a:avLst/>
          </a:prstGeom>
          <a:solidFill>
            <a:srgbClr val="466E8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990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B90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FFB9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4008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81888F"/>
                </a:solidFill>
                <a:cs typeface="Arial" panose="020B0604020202020204" pitchFamily="34" charset="0"/>
              </a:rPr>
              <a:t>©2014 Elevate Energy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08" y="5334000"/>
            <a:ext cx="4901184" cy="89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1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91400" cy="5334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66E8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B901"/>
              </a:buClr>
              <a:buFont typeface="Wingdings 2" panose="05020102010507070707" pitchFamily="18" charset="2"/>
              <a:buChar char=""/>
              <a:defRPr sz="2400"/>
            </a:lvl1pPr>
            <a:lvl2pPr marL="742950" indent="-285750">
              <a:buClr>
                <a:srgbClr val="FFB901"/>
              </a:buClr>
              <a:buFont typeface="Wingdings 2" panose="05020102010507070707" pitchFamily="18" charset="2"/>
              <a:buChar char=""/>
              <a:defRPr sz="2000"/>
            </a:lvl2pPr>
            <a:lvl3pPr marL="11430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800"/>
            </a:lvl3pPr>
            <a:lvl4pPr marL="16002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600"/>
            </a:lvl4pPr>
            <a:lvl5pPr marL="20574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4008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81888F"/>
                </a:solidFill>
                <a:cs typeface="Arial" panose="020B0604020202020204" pitchFamily="34" charset="0"/>
              </a:rPr>
              <a:t>©2014 Elevate Energy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39320" cy="5486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371600" y="838200"/>
            <a:ext cx="7772400" cy="0"/>
          </a:xfrm>
          <a:prstGeom prst="line">
            <a:avLst/>
          </a:prstGeom>
          <a:ln w="1905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65642"/>
            <a:ext cx="762000" cy="565472"/>
          </a:xfrm>
          <a:prstGeom prst="rect">
            <a:avLst/>
          </a:prstGeom>
        </p:spPr>
      </p:pic>
      <p:pic>
        <p:nvPicPr>
          <p:cNvPr id="11" name="Picture 2" descr="To return to the Citizens Utility Board home page, click on the CUB logo.">
            <a:hlinkClick r:id="rId4" tooltip="Return to CUB home page.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1642" y="6265642"/>
            <a:ext cx="592358" cy="59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91400" cy="5334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66E8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572000" cy="4754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B901"/>
              </a:buClr>
              <a:buFont typeface="Wingdings 2" panose="05020102010507070707" pitchFamily="18" charset="2"/>
              <a:buChar char=""/>
              <a:defRPr sz="2400"/>
            </a:lvl1pPr>
            <a:lvl2pPr marL="742950" indent="-285750">
              <a:buClr>
                <a:srgbClr val="FFB901"/>
              </a:buClr>
              <a:buFont typeface="Wingdings 2" panose="05020102010507070707" pitchFamily="18" charset="2"/>
              <a:buChar char=""/>
              <a:defRPr sz="2000"/>
            </a:lvl2pPr>
            <a:lvl3pPr marL="11430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800"/>
            </a:lvl3pPr>
            <a:lvl4pPr marL="16002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600"/>
            </a:lvl4pPr>
            <a:lvl5pPr marL="20574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4008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81888F"/>
                </a:solidFill>
                <a:cs typeface="Arial" panose="020B0604020202020204" pitchFamily="34" charset="0"/>
              </a:rPr>
              <a:t>©2014 Elevate Energy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39320" cy="5486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371600" y="838200"/>
            <a:ext cx="7772400" cy="0"/>
          </a:xfrm>
          <a:prstGeom prst="line">
            <a:avLst/>
          </a:prstGeom>
          <a:ln w="1905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T:\01 Program Areas\Communications\1_resources\graphics\stock_photos_illustrations\buildings\multi_family_buildings\building_smaller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1678" r="1437" b="1971"/>
          <a:stretch/>
        </p:blipFill>
        <p:spPr bwMode="auto">
          <a:xfrm>
            <a:off x="5486400" y="1371600"/>
            <a:ext cx="3200400" cy="4793711"/>
          </a:xfrm>
          <a:prstGeom prst="rect">
            <a:avLst/>
          </a:prstGeom>
          <a:noFill/>
          <a:ln w="12700">
            <a:solidFill>
              <a:srgbClr val="81888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5867400" y="1645920"/>
            <a:ext cx="243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Placeholder image. Use to guide size and position on slide.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91400" cy="5334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66E8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572000" cy="4754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B901"/>
              </a:buClr>
              <a:buFont typeface="Wingdings 2" panose="05020102010507070707" pitchFamily="18" charset="2"/>
              <a:buChar char=""/>
              <a:defRPr sz="2400"/>
            </a:lvl1pPr>
            <a:lvl2pPr marL="742950" indent="-285750">
              <a:buClr>
                <a:srgbClr val="FFB901"/>
              </a:buClr>
              <a:buFont typeface="Wingdings 2" panose="05020102010507070707" pitchFamily="18" charset="2"/>
              <a:buChar char=""/>
              <a:defRPr sz="2000"/>
            </a:lvl2pPr>
            <a:lvl3pPr marL="11430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800"/>
            </a:lvl3pPr>
            <a:lvl4pPr marL="16002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600"/>
            </a:lvl4pPr>
            <a:lvl5pPr marL="20574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4008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81888F"/>
                </a:solidFill>
                <a:cs typeface="Arial" panose="020B0604020202020204" pitchFamily="34" charset="0"/>
              </a:rPr>
              <a:t>©2014 Elevate Energy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39320" cy="5486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371600" y="838200"/>
            <a:ext cx="7772400" cy="0"/>
          </a:xfrm>
          <a:prstGeom prst="line">
            <a:avLst/>
          </a:prstGeom>
          <a:ln w="1905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1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57200" y="64008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81888F"/>
                </a:solidFill>
                <a:cs typeface="Arial" panose="020B0604020202020204" pitchFamily="34" charset="0"/>
              </a:rPr>
              <a:t>©2014 Elevate Energy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1905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26" y="6365763"/>
            <a:ext cx="446959" cy="33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9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3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76C24-5323-4CF0-9AE9-20B6EAC06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9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76C24-5323-4CF0-9AE9-20B6EAC06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DB2A-06D5-4FDF-B654-C739C54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9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nonprofitteam@elevateenergy.org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evateenergy.org/solar-training-app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pluginillinois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citizensutilityboard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362200"/>
          </a:xfrm>
        </p:spPr>
        <p:txBody>
          <a:bodyPr/>
          <a:lstStyle/>
          <a:p>
            <a:br>
              <a:rPr lang="en-US" sz="4000" dirty="0"/>
            </a:br>
            <a:r>
              <a:rPr lang="en-US" sz="4000" dirty="0"/>
              <a:t>Energy Savings Workshop </a:t>
            </a:r>
            <a:br>
              <a:rPr lang="en-US" sz="4000" dirty="0"/>
            </a:br>
            <a:r>
              <a:rPr lang="en-US" sz="3200" dirty="0"/>
              <a:t>Fox Valley Sustainability Energy Efficiency Workshop</a:t>
            </a:r>
            <a:br>
              <a:rPr lang="en-US" sz="3200" dirty="0"/>
            </a:br>
            <a:r>
              <a:rPr lang="en-US" sz="3200" dirty="0"/>
              <a:t>November 21, 2019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77AE8-7E60-4F35-930F-C3F8ACE49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Vetia Hill, Community Organizer</a:t>
            </a:r>
          </a:p>
        </p:txBody>
      </p:sp>
    </p:spTree>
    <p:extLst>
      <p:ext uri="{BB962C8B-B14F-4D97-AF65-F5344CB8AC3E}">
        <p14:creationId xmlns:p14="http://schemas.microsoft.com/office/powerpoint/2010/main" val="237333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Your Smart Meter to Lower Costs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29300" y="4241867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000" dirty="0">
                <a:solidFill>
                  <a:prstClr val="black"/>
                </a:solidFill>
              </a:rPr>
              <a:t>Changes hour-by-hour: </a:t>
            </a:r>
          </a:p>
          <a:p>
            <a:pPr marL="0" lvl="2" algn="ctr"/>
            <a:r>
              <a:rPr lang="en-US" sz="2000" dirty="0">
                <a:solidFill>
                  <a:prstClr val="black"/>
                </a:solidFill>
              </a:rPr>
              <a:t>Cheaper mornings, nights, weekends.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90922" y="2117763"/>
            <a:ext cx="2648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>
                <a:solidFill>
                  <a:prstClr val="black"/>
                </a:solidFill>
              </a:rPr>
              <a:t>ComEd:</a:t>
            </a:r>
          </a:p>
          <a:p>
            <a:pPr marL="0" lvl="1" algn="ctr"/>
            <a:r>
              <a:rPr lang="en-US" sz="2000" dirty="0">
                <a:solidFill>
                  <a:prstClr val="black"/>
                </a:solidFill>
              </a:rPr>
              <a:t>7.22 cents per kWh </a:t>
            </a:r>
          </a:p>
          <a:p>
            <a:pPr marL="0" lvl="1" algn="ctr"/>
            <a:r>
              <a:rPr lang="en-US" sz="2000" dirty="0">
                <a:solidFill>
                  <a:prstClr val="black"/>
                </a:solidFill>
              </a:rPr>
              <a:t>(October 2019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  <a:endParaRPr lang="en-US" sz="2000" dirty="0">
              <a:solidFill>
                <a:prstClr val="black"/>
              </a:solidFill>
            </a:endParaRPr>
          </a:p>
          <a:p>
            <a:pPr algn="ctr"/>
            <a:endParaRPr lang="en-US" sz="1600" dirty="0">
              <a:solidFill>
                <a:prstClr val="black"/>
              </a:solidFill>
            </a:endParaRPr>
          </a:p>
          <a:p>
            <a:pPr algn="ctr"/>
            <a:endParaRPr lang="en-US" sz="1600" dirty="0">
              <a:solidFill>
                <a:prstClr val="black"/>
              </a:solidFill>
            </a:endParaRPr>
          </a:p>
          <a:p>
            <a:pPr algn="ctr"/>
            <a:endParaRPr lang="en-US" sz="1600" dirty="0">
              <a:solidFill>
                <a:prstClr val="black"/>
              </a:solidFill>
            </a:endParaRPr>
          </a:p>
          <a:p>
            <a:pPr algn="ctr"/>
            <a:endParaRPr lang="en-US" sz="1600" dirty="0">
              <a:solidFill>
                <a:prstClr val="black"/>
              </a:solidFill>
            </a:endParaRPr>
          </a:p>
          <a:p>
            <a:pPr marL="0" lvl="1" algn="ctr"/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3759368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9229"/>
            <a:ext cx="5642400" cy="367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94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CBCE-A9E6-4842-8A25-0F112BB30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295401"/>
            <a:ext cx="7772400" cy="2133600"/>
          </a:xfrm>
        </p:spPr>
        <p:txBody>
          <a:bodyPr/>
          <a:lstStyle/>
          <a:p>
            <a:r>
              <a:rPr lang="en-US" sz="3000" dirty="0"/>
              <a:t>Elevate Energy administers the NPO offerings in part with COMEDs energy efficiency portfolio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1EABC-AC0D-462C-8A82-667E7600B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00800" cy="1219200"/>
          </a:xfrm>
        </p:spPr>
        <p:txBody>
          <a:bodyPr/>
          <a:lstStyle/>
          <a:p>
            <a:r>
              <a:rPr lang="en-US" dirty="0"/>
              <a:t>Elevate Energy is here to help Non-Profit organizations reduce energy consumption and redirect those savings back into the community </a:t>
            </a:r>
          </a:p>
        </p:txBody>
      </p:sp>
    </p:spTree>
    <p:extLst>
      <p:ext uri="{BB962C8B-B14F-4D97-AF65-F5344CB8AC3E}">
        <p14:creationId xmlns:p14="http://schemas.microsoft.com/office/powerpoint/2010/main" val="161970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CC095-01F9-48DF-8EA1-30B20460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Non-Profit &amp; Public Facility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09CED-85D1-4254-AD41-85A5906CC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Lighting, HVAC systems</a:t>
            </a:r>
          </a:p>
          <a:p>
            <a:r>
              <a:rPr lang="en-US" dirty="0"/>
              <a:t>Assessments (1 month) simple pay back- costs on your electric bill</a:t>
            </a:r>
          </a:p>
          <a:p>
            <a:r>
              <a:rPr lang="en-US" dirty="0"/>
              <a:t>Current project in mind, like lighting, (contract on site 2 weeks)- they can reach out to a contractor</a:t>
            </a:r>
          </a:p>
          <a:p>
            <a:r>
              <a:rPr lang="en-US" dirty="0"/>
              <a:t>Higher electric incentives to direct services to people that are more at risk</a:t>
            </a:r>
          </a:p>
          <a:p>
            <a:r>
              <a:rPr lang="en-US" dirty="0"/>
              <a:t>Watts reduced incentive (1.20$)- lighting</a:t>
            </a:r>
          </a:p>
          <a:p>
            <a:r>
              <a:rPr lang="en-US" dirty="0"/>
              <a:t>Direct install lighting (screw in light bulbs)</a:t>
            </a:r>
          </a:p>
          <a:p>
            <a:r>
              <a:rPr lang="en-US" dirty="0"/>
              <a:t>Incentives for roof top unit and some HVAC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9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32B3-0E59-40F3-9919-21955E63C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 or Questions for Non-Profit?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4C732-C1A8-4310-9DE2-36802B2A4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u="sng" dirty="0">
                <a:hlinkClick r:id="rId2"/>
              </a:rPr>
              <a:t>nonprofitteam@elevateenergy.</a:t>
            </a:r>
            <a:r>
              <a:rPr lang="en-US" sz="3600" dirty="0">
                <a:hlinkClick r:id="rId2"/>
              </a:rPr>
              <a:t>org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Most successful opportunities for facilities in communities that “need it the most’</a:t>
            </a:r>
          </a:p>
          <a:p>
            <a:endParaRPr lang="en-US" sz="3600" dirty="0"/>
          </a:p>
          <a:p>
            <a:r>
              <a:rPr lang="en-US" sz="3600" dirty="0"/>
              <a:t>Start with an assessment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672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hicagobungalow.org/assets/images/home%20page/landing%20page/comed-bill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-20782"/>
            <a:ext cx="7045325" cy="727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743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time of day do we all want to use electricity at once?</a:t>
            </a:r>
          </a:p>
          <a:p>
            <a:endParaRPr lang="en-US" dirty="0"/>
          </a:p>
          <a:p>
            <a:r>
              <a:rPr lang="en-US" dirty="0"/>
              <a:t>“Peaks and valleys” in electrical use are detrimental</a:t>
            </a:r>
          </a:p>
          <a:p>
            <a:pPr lvl="1"/>
            <a:r>
              <a:rPr lang="en-US" dirty="0"/>
              <a:t>Expensive for consumers</a:t>
            </a:r>
          </a:p>
          <a:p>
            <a:pPr lvl="1"/>
            <a:r>
              <a:rPr lang="en-US" dirty="0"/>
              <a:t>Harmful to the environment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Dynamic Pricing Programs</a:t>
            </a:r>
          </a:p>
          <a:p>
            <a:pPr lvl="1"/>
            <a:r>
              <a:rPr lang="en-US" dirty="0"/>
              <a:t>Required by </a:t>
            </a:r>
            <a:r>
              <a:rPr lang="en-US" b="1" u="sng" dirty="0"/>
              <a:t>law </a:t>
            </a:r>
            <a:r>
              <a:rPr lang="en-US" dirty="0"/>
              <a:t>because they benefit consumers</a:t>
            </a:r>
          </a:p>
          <a:p>
            <a:pPr lvl="1"/>
            <a:r>
              <a:rPr lang="en-US" dirty="0"/>
              <a:t>Incentivize shifting electrical usage to non-peak times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23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Peak-Time Savings</a:t>
            </a:r>
          </a:p>
        </p:txBody>
      </p:sp>
      <p:sp>
        <p:nvSpPr>
          <p:cNvPr id="4" name="Google Shape;225;p40">
            <a:extLst>
              <a:ext uri="{FF2B5EF4-FFF2-40B4-BE49-F238E27FC236}">
                <a16:creationId xmlns:a16="http://schemas.microsoft.com/office/drawing/2014/main" id="{64AD1ADC-D1F0-434C-A033-1DF874D29A8A}"/>
              </a:ext>
            </a:extLst>
          </p:cNvPr>
          <p:cNvSpPr txBox="1">
            <a:spLocks/>
          </p:cNvSpPr>
          <p:nvPr/>
        </p:nvSpPr>
        <p:spPr>
          <a:xfrm>
            <a:off x="634800" y="960600"/>
            <a:ext cx="7874400" cy="49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D71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ComEd</a:t>
            </a:r>
            <a:r>
              <a:rPr lang="en-US" sz="1800" dirty="0">
                <a:solidFill>
                  <a:srgbClr val="0D71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will alert you in advance of a “high usage period”</a:t>
            </a:r>
          </a:p>
          <a:p>
            <a:pPr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D71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Reduce your usage during those hours and earn a $1 credit for every kWh you save</a:t>
            </a:r>
          </a:p>
          <a:p>
            <a:pPr marL="0" indent="0" algn="l">
              <a:spcBef>
                <a:spcPts val="1600"/>
              </a:spcBef>
            </a:pPr>
            <a:endParaRPr lang="en-US" sz="1400" dirty="0">
              <a:solidFill>
                <a:srgbClr val="0D71B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FE8421F-BA73-4081-83EF-6858B31E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876799" cy="366418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16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Peak-Time Savings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4" y="838200"/>
            <a:ext cx="19812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58" y="1143000"/>
            <a:ext cx="6262574" cy="2300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26" y="3352800"/>
            <a:ext cx="6328590" cy="2929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756770"/>
            <a:ext cx="2825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Peak Time Savings: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Scheduled periods on 3 to 5 hot summer days when ComEd will give participants the option of delaying heavy power usage to earn bill credits.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48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C6B3-5F10-4E14-AB8E-E4FCAAD15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Energy Jobs Training/Application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FB7FB-B749-41B9-9291-922938F26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https://www.elevateenergy.org/solar-training-app/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/>
              <a:t>Recruitment starts next week!</a:t>
            </a:r>
          </a:p>
          <a:p>
            <a:r>
              <a:rPr lang="en-US" dirty="0"/>
              <a:t>October 22nd at Safer Organization (808 S Kedzie Ave, Chicago, IL 60612) @10am</a:t>
            </a:r>
          </a:p>
          <a:p>
            <a:r>
              <a:rPr lang="en-US" dirty="0"/>
              <a:t>November 21st at Safer Organization (808 S Kedzie Ave, Chicago, IL 60612) @ @10am</a:t>
            </a:r>
          </a:p>
          <a:p>
            <a:r>
              <a:rPr lang="en-US" dirty="0"/>
              <a:t>November 14 at Wright College- Humboldt Park (1645 N California Ave, Chicago, IL 60647)</a:t>
            </a:r>
            <a:r>
              <a:rPr lang="en-US" sz="2000" dirty="0"/>
              <a:t> </a:t>
            </a:r>
            <a:r>
              <a:rPr lang="en-US" dirty="0"/>
              <a:t>@10am</a:t>
            </a:r>
          </a:p>
          <a:p>
            <a:r>
              <a:rPr lang="en-US" dirty="0"/>
              <a:t>December 12th at Safer Organization (808 S Kedzie Ave, Chicago, IL 60612) @  @10am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7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Non-profit established in 2000</a:t>
            </a:r>
          </a:p>
          <a:p>
            <a:r>
              <a:rPr lang="en-US" sz="3600" dirty="0"/>
              <a:t>Design &amp; implement energy efficiency programs to:</a:t>
            </a:r>
          </a:p>
          <a:p>
            <a:pPr lvl="1"/>
            <a:r>
              <a:rPr lang="en-US" sz="3200" dirty="0"/>
              <a:t>Cut costs </a:t>
            </a:r>
          </a:p>
          <a:p>
            <a:pPr lvl="1"/>
            <a:r>
              <a:rPr lang="en-US" sz="3200" dirty="0"/>
              <a:t>Protect the environment</a:t>
            </a:r>
          </a:p>
          <a:p>
            <a:pPr lvl="1"/>
            <a:r>
              <a:rPr lang="en-US" sz="3200" dirty="0"/>
              <a:t>Ensure that the benefits of energy efficiency reach ALL people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4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Elevate Energy </a:t>
            </a:r>
          </a:p>
          <a:p>
            <a:pPr>
              <a:lnSpc>
                <a:spcPct val="150000"/>
              </a:lnSpc>
            </a:pPr>
            <a:r>
              <a:rPr lang="en-US" dirty="0"/>
              <a:t>Smart Grid and Smart Meters </a:t>
            </a:r>
          </a:p>
          <a:p>
            <a:pPr>
              <a:lnSpc>
                <a:spcPct val="150000"/>
              </a:lnSpc>
            </a:pPr>
            <a:r>
              <a:rPr lang="en-US" dirty="0"/>
              <a:t>Our Energy Options in Illinois </a:t>
            </a:r>
          </a:p>
          <a:p>
            <a:pPr>
              <a:lnSpc>
                <a:spcPct val="150000"/>
              </a:lnSpc>
            </a:pPr>
            <a:r>
              <a:rPr lang="en-US" dirty="0"/>
              <a:t>New Pricing Options</a:t>
            </a:r>
          </a:p>
          <a:p>
            <a:pPr>
              <a:lnSpc>
                <a:spcPct val="150000"/>
              </a:lnSpc>
            </a:pPr>
            <a:r>
              <a:rPr lang="en-US" dirty="0"/>
              <a:t>Utility Energy Efficiency Incentives </a:t>
            </a:r>
          </a:p>
          <a:p>
            <a:pPr>
              <a:lnSpc>
                <a:spcPct val="150000"/>
              </a:lnSpc>
            </a:pPr>
            <a:r>
              <a:rPr lang="en-US" dirty="0"/>
              <a:t>Questions and Answers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7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91400" cy="533400"/>
          </a:xfrm>
        </p:spPr>
        <p:txBody>
          <a:bodyPr/>
          <a:lstStyle/>
          <a:p>
            <a:r>
              <a:rPr lang="en-US" dirty="0"/>
              <a:t>Smart Grid and Smart Meters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990600"/>
            <a:ext cx="4953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What is the Smart Grid?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Update to our aging power grid through ComEd and Ameren Illinois.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Work to be completed by 2018.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Fewer power outages and less waiting for service restoration.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Fewer wasted costs. </a:t>
            </a:r>
            <a:br>
              <a:rPr lang="en-US" sz="2200" dirty="0">
                <a:solidFill>
                  <a:prstClr val="black"/>
                </a:solidFill>
              </a:rPr>
            </a:br>
            <a:endParaRPr lang="en-US" sz="22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What is a Smart Meter?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Digital meter.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No more estimated bills.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Real-time information on power use.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New options for electricity rates. </a:t>
            </a:r>
          </a:p>
        </p:txBody>
      </p:sp>
      <p:pic>
        <p:nvPicPr>
          <p:cNvPr id="7" name="Picture 2" descr="T:\01 Program Areas\Communications\3_working_drafts\branding_cnt_energy\Materials\2-Working-Drafts\1-General-Use\general-org-ppt\images\iStock_000005882130Mediu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2362200" cy="2362200"/>
          </a:xfrm>
          <a:prstGeom prst="rect">
            <a:avLst/>
          </a:prstGeom>
          <a:noFill/>
          <a:ln>
            <a:solidFill>
              <a:srgbClr val="81888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T:\01 Program Areas\Communications\3_working_drafts\branding_cnt_energy\Materials\2-Working-Drafts\1-General-Use\general-org-ppt\images\house 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362200" cy="2362200"/>
          </a:xfrm>
          <a:prstGeom prst="rect">
            <a:avLst/>
          </a:prstGeom>
          <a:noFill/>
          <a:ln>
            <a:solidFill>
              <a:srgbClr val="81888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9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Home Energy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Where do our homes lose the most energy?</a:t>
            </a:r>
          </a:p>
        </p:txBody>
      </p:sp>
    </p:spTree>
    <p:extLst>
      <p:ext uri="{BB962C8B-B14F-4D97-AF65-F5344CB8AC3E}">
        <p14:creationId xmlns:p14="http://schemas.microsoft.com/office/powerpoint/2010/main" val="133055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Loss at Home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56" y="1295400"/>
            <a:ext cx="4268244" cy="4953000"/>
          </a:xfrm>
        </p:spPr>
        <p:txBody>
          <a:bodyPr/>
          <a:lstStyle/>
          <a:p>
            <a:r>
              <a:rPr lang="en-US" dirty="0"/>
              <a:t>An average of 48% of our energy costs come from heating and cooling. </a:t>
            </a:r>
          </a:p>
          <a:p>
            <a:endParaRPr lang="en-US" dirty="0"/>
          </a:p>
          <a:p>
            <a:r>
              <a:rPr lang="en-US" dirty="0"/>
              <a:t>Energy Loss at Home: </a:t>
            </a:r>
          </a:p>
          <a:p>
            <a:pPr lvl="1"/>
            <a:r>
              <a:rPr lang="en-US" dirty="0"/>
              <a:t>68% through Attic and Basement</a:t>
            </a:r>
          </a:p>
          <a:p>
            <a:pPr lvl="1"/>
            <a:r>
              <a:rPr lang="en-US" dirty="0"/>
              <a:t>22% Walls</a:t>
            </a:r>
          </a:p>
          <a:p>
            <a:pPr lvl="1"/>
            <a:r>
              <a:rPr lang="en-US" dirty="0"/>
              <a:t>10% Windows </a:t>
            </a:r>
          </a:p>
          <a:p>
            <a:pPr lvl="1"/>
            <a:endParaRPr lang="en-US" dirty="0"/>
          </a:p>
          <a:p>
            <a:r>
              <a:rPr lang="en-US" dirty="0"/>
              <a:t>Most cost-effective solutions?</a:t>
            </a:r>
          </a:p>
          <a:p>
            <a:endParaRPr lang="en-US" dirty="0"/>
          </a:p>
        </p:txBody>
      </p:sp>
      <p:pic>
        <p:nvPicPr>
          <p:cNvPr id="3074" name="Picture 2" descr="http://ontariorealestateinspections.ca/wp-content/uploads/2012/07/Infrared-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72117"/>
            <a:ext cx="3467100" cy="286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ertainteed.com/images/products/thumbnails/A-TC_Install_678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516" y="4495800"/>
            <a:ext cx="4091583" cy="168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5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Your Home More Efficient </a:t>
            </a:r>
          </a:p>
        </p:txBody>
      </p:sp>
      <p:pic>
        <p:nvPicPr>
          <p:cNvPr id="4" name="Picture 2" descr="C:\Users\amarkowski\AppData\Local\Microsoft\Windows\Temporary Internet Files\Content.Outlook\H2YNI6S4\BuildingScience_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33" y="990600"/>
            <a:ext cx="647246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3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t="17376" r="471" b="41952"/>
          <a:stretch/>
        </p:blipFill>
        <p:spPr bwMode="auto">
          <a:xfrm>
            <a:off x="381000" y="1331386"/>
            <a:ext cx="8436619" cy="406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91400" cy="533400"/>
          </a:xfrm>
        </p:spPr>
        <p:txBody>
          <a:bodyPr/>
          <a:lstStyle/>
          <a:p>
            <a:r>
              <a:rPr lang="en-US" dirty="0"/>
              <a:t>Our Electricity Options in Illinois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77430" y="5410200"/>
            <a:ext cx="35397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hlinkClick r:id="rId4"/>
              </a:rPr>
              <a:t>www.PlugInIllinois.org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88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Electric Supplier Checklist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288" y="914400"/>
            <a:ext cx="8821712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4411" y="6019800"/>
            <a:ext cx="39623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hlinkClick r:id="rId4"/>
              </a:rPr>
              <a:t>www.CitizensUtilityBoard.org</a:t>
            </a:r>
            <a:endParaRPr lang="en-US" sz="2400" b="1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02136"/>
      </p:ext>
    </p:extLst>
  </p:cSld>
  <p:clrMapOvr>
    <a:masterClrMapping/>
  </p:clrMapOvr>
</p:sld>
</file>

<file path=ppt/theme/theme1.xml><?xml version="1.0" encoding="utf-8"?>
<a:theme xmlns:a="http://schemas.openxmlformats.org/drawingml/2006/main" name="elevate-template-final-2013-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6FB6A4367374BA1D57ACD00652111" ma:contentTypeVersion="5" ma:contentTypeDescription="Create a new document." ma:contentTypeScope="" ma:versionID="122d3dd1a4f5a8914b8c3e7fe61d1a9a">
  <xsd:schema xmlns:xsd="http://www.w3.org/2001/XMLSchema" xmlns:xs="http://www.w3.org/2001/XMLSchema" xmlns:p="http://schemas.microsoft.com/office/2006/metadata/properties" xmlns:ns3="ada52ccb-5de2-434f-871c-5d9fbc435152" xmlns:ns4="abfc0275-07a6-4199-b39f-fde0a5af72d4" targetNamespace="http://schemas.microsoft.com/office/2006/metadata/properties" ma:root="true" ma:fieldsID="f6793a798083f56d0768f87ac37dcaf2" ns3:_="" ns4:_="">
    <xsd:import namespace="ada52ccb-5de2-434f-871c-5d9fbc435152"/>
    <xsd:import namespace="abfc0275-07a6-4199-b39f-fde0a5af72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52ccb-5de2-434f-871c-5d9fbc4351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c0275-07a6-4199-b39f-fde0a5af72d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35889F-71A2-4286-A66A-17A1834750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FA2D85-71AF-491A-A4AD-69B0C06B5F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a52ccb-5de2-434f-871c-5d9fbc435152"/>
    <ds:schemaRef ds:uri="abfc0275-07a6-4199-b39f-fde0a5af72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B490E7-C62E-49DB-B935-42BCAA59139F}">
  <ds:schemaRefs>
    <ds:schemaRef ds:uri="http://www.w3.org/XML/1998/namespace"/>
    <ds:schemaRef ds:uri="http://schemas.microsoft.com/office/2006/documentManagement/types"/>
    <ds:schemaRef ds:uri="ada52ccb-5de2-434f-871c-5d9fbc435152"/>
    <ds:schemaRef ds:uri="abfc0275-07a6-4199-b39f-fde0a5af72d4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47424</TotalTime>
  <Words>580</Words>
  <Application>Microsoft Office PowerPoint</Application>
  <PresentationFormat>On-screen Show (4:3)</PresentationFormat>
  <Paragraphs>119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Wingdings 2</vt:lpstr>
      <vt:lpstr>elevate-template-final-2013-12</vt:lpstr>
      <vt:lpstr>1_Office Theme</vt:lpstr>
      <vt:lpstr> Energy Savings Workshop  Fox Valley Sustainability Energy Efficiency Workshop November 21, 2019  </vt:lpstr>
      <vt:lpstr>Elevate Energy</vt:lpstr>
      <vt:lpstr>Workshop Agenda</vt:lpstr>
      <vt:lpstr>Smart Grid and Smart Meters</vt:lpstr>
      <vt:lpstr>Home Energy Loss</vt:lpstr>
      <vt:lpstr>Energy Loss at Home </vt:lpstr>
      <vt:lpstr>Making Your Home More Efficient </vt:lpstr>
      <vt:lpstr>Our Electricity Options in Illinois  </vt:lpstr>
      <vt:lpstr>Alternative Electric Supplier Checklist  </vt:lpstr>
      <vt:lpstr>Using Your Smart Meter to Lower Costs</vt:lpstr>
      <vt:lpstr>Elevate Energy administers the NPO offerings in part with COMEDs energy efficiency portfolio </vt:lpstr>
      <vt:lpstr>Our Non-Profit &amp; Public Facility Programs</vt:lpstr>
      <vt:lpstr>Contacts or Questions for Non-Profit?</vt:lpstr>
      <vt:lpstr>PowerPoint Presentation</vt:lpstr>
      <vt:lpstr>Dynamic Pricing</vt:lpstr>
      <vt:lpstr>Peak-Time Savings</vt:lpstr>
      <vt:lpstr>Peak-Time Savings</vt:lpstr>
      <vt:lpstr>Solar Energy Jobs Training/Application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Energy Savings: Cutting Costs and Boosting Home Comfort:  Arlington Heights Memorial Library February 9th, 2016</dc:title>
  <dc:creator>Laura Goldberg</dc:creator>
  <cp:lastModifiedBy>Vetia Hill</cp:lastModifiedBy>
  <cp:revision>23</cp:revision>
  <dcterms:created xsi:type="dcterms:W3CDTF">2016-02-08T17:20:26Z</dcterms:created>
  <dcterms:modified xsi:type="dcterms:W3CDTF">2019-11-21T07:43:23Z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0x0101002656FB6A4367374BA1D57ACD00652111</vt:lpwstr>
  </property>
</Properties>
</file>