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5" r:id="rId12"/>
    <p:sldId id="281" r:id="rId13"/>
    <p:sldId id="266" r:id="rId14"/>
    <p:sldId id="274" r:id="rId15"/>
    <p:sldId id="27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F55"/>
    <a:srgbClr val="CB6015"/>
    <a:srgbClr val="F8F8F8"/>
    <a:srgbClr val="ECE2A8"/>
    <a:srgbClr val="DCE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D87D-39CE-4E69-9E50-C5C62B97B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FD442-8D0D-450A-9082-4ED8589D8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B0B6-1FDA-4B29-B583-6E936806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47DC3-EED7-4525-A4A0-5054A126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5269-42AA-4195-9AAC-D5135B2C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5243-5BD3-488B-82F8-DBD55790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F36BE-A250-4C48-AA33-CEE89BD59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20BD0-D48E-44BC-85B2-BEF3E432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1865D-1D67-493C-8B7F-358E77C4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24DF9-8501-4FA3-A1DD-00EA9FF4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3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169CD-7579-442B-B95E-077AEDAD3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390C8-C9E3-4C5A-9629-7520E4BE9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6B77-E0B8-4801-944C-C58BD45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75414-9875-4EA9-8E8E-BA5D90C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FDDD4-52E2-408B-85B3-DB579C89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A133-E4BF-4062-9F4A-A876A8A8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F8C7-D160-4BFB-AE05-5F85FBD4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D015-04AF-4D58-B350-4A926D6A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9B500-4B15-4BF5-B803-8F604EF8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77E1C-95A1-430E-A15F-A4A9B8AD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D773-2547-43AE-A5A7-65EBA74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26E7-BAB2-4F1A-8BBC-C2CCC34E4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FBDBA-AF84-49C4-9BDE-74EF2DF7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14BE-E074-475C-832F-0E847295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6230-58A5-46EA-B87B-4AC88F76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8568-EB0C-4FD7-85D8-BE74D5B2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8C675-49FF-49FD-B29A-EFC975F11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3764D-9036-4A12-A2F5-FC94D93B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90A55-5BC5-4759-AEB1-528C2915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38A6B-2187-4D5A-99ED-BFB8690F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AD50E-D050-43C8-A19E-4FDD6EF4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1C7C-0F97-4830-9753-E96FEBD3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1ADAA-3C39-489D-80C7-313773FC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EFBA1-6B2C-40A2-91FE-95F658ACD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9BD40-49FD-4749-BE5E-0D11BEE91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246B0-9200-43C8-90C7-D08AB30C5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EB761-1B13-4E0F-AF23-3520360D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50EAB2-B5FC-4A40-917B-F6A0051A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C5652-2568-4EBE-9D78-17198833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28B5-C0AC-4BE8-AC16-A7B32A27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0C47A-D403-422D-A923-B73CCC02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24EB8-6550-4287-B815-FAD189C6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5F03C-4ADD-43E7-9DA2-03D8136A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039B4-AD70-4EE4-812F-5C2BC1DE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6DDE3-AA61-4842-9E25-0130AA52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23E72-DA94-43C2-81CD-4F25C1C9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421F-261A-43CB-B39B-04DD7EC9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47AE9-625F-4077-9B8F-29276B3A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96DC4-1146-4453-A64D-7E03AE1D4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F7E25-4AC6-44E8-B867-4910E40A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E7EE8-C455-4CC8-B018-E9B78B36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000C4-4924-4F4C-8575-3E0F892F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3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8EA8-F139-46AA-BC49-F4D34F2A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1E838-6743-480C-90EF-6D486DB4F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CEC28-0CB2-40AF-80E7-B90AF00EF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A6D8D-22D3-46E5-B6CE-1BF3510A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29834-CDB4-41EF-B6B5-052B1933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94FEF-CCA0-4E3E-8923-C6925777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AA270-02AE-4020-B892-80B6F209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7E1F-264F-424E-A4AA-1B1D05B3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EDB80-DCC5-42D6-A9C4-B7965A334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39F7-8CB9-4326-933C-9FF365E6D0F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BF37-D8B8-4BD7-ADFD-21A1D5F48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31B59-400D-4A74-9F87-FD750098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0EDA7-D1C4-4615-8DBC-FAFE022F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09" y="406400"/>
            <a:ext cx="6048653" cy="1190844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 Zero Energy: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429305"/>
            <a:ext cx="6048653" cy="5428696"/>
          </a:xfrm>
          <a:solidFill>
            <a:srgbClr val="CB6015"/>
          </a:solidFill>
          <a:ln>
            <a:solidFill>
              <a:srgbClr val="CB6015"/>
            </a:solidFill>
          </a:ln>
        </p:spPr>
        <p:txBody>
          <a:bodyPr anchor="t">
            <a:normAutofit/>
          </a:bodyPr>
          <a:lstStyle/>
          <a:p>
            <a:pPr algn="l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 Bassett-Dilley AIA, CPHC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President, Tom Bassett-Dilley Architects, Ltd. (TBDA)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Passive House Alliance Chicago (Board Member) and Passive House Alliance National Council (regional rep)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1955"/>
            <a:ext cx="3844031" cy="834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6773662" y="0"/>
            <a:ext cx="5418338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D9A5D-ABDA-4706-AB8C-FBE19B719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247" y="209499"/>
            <a:ext cx="5017168" cy="313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A0A12B-D6A4-4AF0-AC61-37428C657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151" y="3555950"/>
            <a:ext cx="5038264" cy="30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8C6863-3631-4CA5-B284-9111A10A5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7295" y="716511"/>
            <a:ext cx="5886450" cy="5200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5917162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How: Design (PH)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279372"/>
            <a:ext cx="3818417" cy="4637790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Compact Form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Orientation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Airtightness Strategy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Plenty Insulation, and Avoid Thermal Bridges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Efficient Appliances and Lighting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1521E8-BCC0-44F5-88DC-9215F28C4136}"/>
              </a:ext>
            </a:extLst>
          </p:cNvPr>
          <p:cNvSpPr/>
          <p:nvPr/>
        </p:nvSpPr>
        <p:spPr>
          <a:xfrm>
            <a:off x="5437295" y="6045268"/>
            <a:ext cx="428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Right-Sized Passive House, Oak Park, IL</a:t>
            </a:r>
            <a:endParaRPr lang="en-US" dirty="0">
              <a:solidFill>
                <a:srgbClr val="CB6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5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1521E8-BCC0-44F5-88DC-9215F28C4136}"/>
              </a:ext>
            </a:extLst>
          </p:cNvPr>
          <p:cNvSpPr/>
          <p:nvPr/>
        </p:nvSpPr>
        <p:spPr>
          <a:xfrm>
            <a:off x="4810871" y="6151183"/>
            <a:ext cx="717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B6015"/>
                </a:solidFill>
              </a:rPr>
              <a:t>PDOP Carroll Center, Net Zero Passive House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5AD44F6-9ADC-403B-B3AC-5D7E992C9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504" y="3634209"/>
            <a:ext cx="3844031" cy="286090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Renovation of existing building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 of multi-use space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ICECF grant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Passive House for optimization of envelope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Solar PV array to offset annual energy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940A7-50CA-4B19-99B6-D541EFF4D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406" y="496938"/>
            <a:ext cx="7120503" cy="4951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AC8BC-4FC1-40EB-AD77-CE48A831A1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8" y="962365"/>
            <a:ext cx="3921924" cy="23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1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1521E8-BCC0-44F5-88DC-9215F28C4136}"/>
              </a:ext>
            </a:extLst>
          </p:cNvPr>
          <p:cNvSpPr/>
          <p:nvPr/>
        </p:nvSpPr>
        <p:spPr>
          <a:xfrm>
            <a:off x="4810871" y="6151183"/>
            <a:ext cx="717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B6015"/>
                </a:solidFill>
              </a:rPr>
              <a:t>Net Zero Prairie Retreat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5AD44F6-9ADC-403B-B3AC-5D7E992C9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840" y="3590694"/>
            <a:ext cx="3844031" cy="286090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33 acre site with restored prairie and new pond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Guest house detached for “low-power mode”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 zero energy requested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Passive House measures, but LEED certification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2F54B8-174A-4830-AC94-DAE2E3A5A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627" y="209378"/>
            <a:ext cx="6746614" cy="3406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F2654-3AED-4C89-8569-AA6A3BC9BE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22" y="994299"/>
            <a:ext cx="3828449" cy="2290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F12E1-E049-44D1-8A5B-1C373CF980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9366" y="3816983"/>
            <a:ext cx="4102875" cy="26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279372"/>
            <a:ext cx="3818417" cy="4140352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Zero Energy Homes are affordable today. See RMI’s  report: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3AB37-775A-4A9B-87E4-80E68BB590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09" y="2268767"/>
            <a:ext cx="3649800" cy="324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4FED9-7F19-43F6-B266-A8251DED4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276" y="1279372"/>
            <a:ext cx="6777018" cy="42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8A7F4-1F32-492C-AF6D-4A0CB4A9CB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615" y="312175"/>
            <a:ext cx="7622960" cy="57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399"/>
            <a:ext cx="3818416" cy="5432425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2011</a:t>
            </a:r>
            <a:b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…what should 2030 look like? Rapid change got us here, and rapid change is necessary and available.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F0AB7-3C47-47EB-9907-D3BA15AD5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040" y="284426"/>
            <a:ext cx="7651535" cy="57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6960092" y="0"/>
            <a:ext cx="5231907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155084"/>
            <a:ext cx="6235083" cy="4695300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Science Corporation: papers, insights, tools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Passive House Institute US (PHIUS)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Rocky Mountain Institute (Reinventing Fire, etc.)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Future Institute (Biophilic Design Initiative)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 tuned for Chicago 2050—April at Chicago Architecture Center and launch Earth Day 2020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1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637" y="539564"/>
            <a:ext cx="6048653" cy="1190844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start..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520FA-466D-4691-9B16-93E106BEA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15" y="1500922"/>
            <a:ext cx="3158253" cy="4136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BA0AF-A510-47DA-AAA1-4F5A111B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58" y="1485386"/>
            <a:ext cx="3480602" cy="42686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38D561-50CE-4857-A3B1-68FFC684D9A9}"/>
              </a:ext>
            </a:extLst>
          </p:cNvPr>
          <p:cNvSpPr txBox="1">
            <a:spLocks/>
          </p:cNvSpPr>
          <p:nvPr/>
        </p:nvSpPr>
        <p:spPr>
          <a:xfrm>
            <a:off x="5380539" y="3123953"/>
            <a:ext cx="729448" cy="1190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792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09" y="406400"/>
            <a:ext cx="6048653" cy="1190844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TBDA, Ltd.</a:t>
            </a:r>
            <a:br>
              <a:rPr lang="en-US" sz="40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Est. 2006 to pursue sustainable design</a:t>
            </a:r>
            <a:endParaRPr lang="en-US" sz="4000" dirty="0">
              <a:solidFill>
                <a:srgbClr val="CB601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882725"/>
            <a:ext cx="6048653" cy="4975275"/>
          </a:xfrm>
          <a:solidFill>
            <a:srgbClr val="CB6015"/>
          </a:solidFill>
          <a:ln>
            <a:solidFill>
              <a:srgbClr val="CB6015"/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mission: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– Beautiful – Efficient Buildings for a clean-energy future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Certified Passive House Consultants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Passive House, LEED,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GreenStar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DOE ZERH certified buildings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 - ICFs – SIPs – Modular Prefab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6773662" y="0"/>
            <a:ext cx="5418338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F1B00-5419-48DB-A51D-6D9F3AD4BE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705" y="3517777"/>
            <a:ext cx="4682252" cy="3123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A58A7-960C-4BE1-A27B-06487B6D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688" y="217151"/>
            <a:ext cx="4665270" cy="30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Machine?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279372"/>
            <a:ext cx="3818417" cy="4140352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model for the last few centuries.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216FD-AEF5-4B5B-ACF0-7916CCED9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805" y="506027"/>
            <a:ext cx="6709429" cy="51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279371"/>
            <a:ext cx="3818417" cy="4743706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model for the future.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Biomimicry: using study of natural systems and organisms to evolve design solutions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 RMI’s “Reinventing Fire” for a view toward beneficial electrification, distributed grid,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8E878-CB10-410B-B4F7-D5E4EF925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195" y="619124"/>
            <a:ext cx="642221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Architecture 2030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279372"/>
            <a:ext cx="3818417" cy="4140352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commitment: a path to zero carbon by 2030. Buildings become part of the solution to climate change, not the problem.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TBDA is a 2030 Signatory firm; our reporting for 2018 shows 76% energy savings below baseline, one of 16 firms nationwide (and the only firm in Illinois) to achieve the target.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DF586-5C80-49E2-B4C7-CC33CACC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26" y="1279372"/>
            <a:ext cx="7207517" cy="41403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1521E8-BCC0-44F5-88DC-9215F28C4136}"/>
              </a:ext>
            </a:extLst>
          </p:cNvPr>
          <p:cNvSpPr/>
          <p:nvPr/>
        </p:nvSpPr>
        <p:spPr>
          <a:xfrm>
            <a:off x="4994651" y="6143212"/>
            <a:ext cx="3587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Architecture2030.org</a:t>
            </a:r>
            <a:endParaRPr lang="en-US" dirty="0">
              <a:solidFill>
                <a:srgbClr val="CB6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0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B6015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3844030" y="6023077"/>
            <a:ext cx="8347969" cy="834923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850" y="6259166"/>
            <a:ext cx="7606025" cy="362744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TBDA Zero Energy/Capable Projects, 2012-current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D9A69-F41A-4674-BE68-B405704DE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24" y="135386"/>
            <a:ext cx="2119469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2D6BAA-3437-4E38-B4FD-CD58B10189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329" y="135386"/>
            <a:ext cx="1971261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4B6910-1A48-49BD-80F6-E6F203EB13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918" y="135386"/>
            <a:ext cx="2021741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AEA425-20D5-445E-84EB-19E3BFB513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986" y="135386"/>
            <a:ext cx="1962717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4343EC-61FB-44A7-A685-3DC53CB599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568" y="2072794"/>
            <a:ext cx="2071210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587B82-F222-4755-A826-0FA5C5D21E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24" y="2069823"/>
            <a:ext cx="2385016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68323A-ACB1-4C0D-A551-DF499B4AD0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30" y="135386"/>
            <a:ext cx="2321828" cy="1828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2F4A04-89FB-4728-ACC3-EEC4D77D0F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06" y="2069823"/>
            <a:ext cx="2485748" cy="182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474342-9CAF-483B-A499-AB8C8831C48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182" y="2069823"/>
            <a:ext cx="2274312" cy="1828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3BB7CE-E398-4868-8B9A-99916152204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24" y="4046450"/>
            <a:ext cx="2336120" cy="1828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D48823-74BA-4AF0-B939-7308C445E40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822" y="2069823"/>
            <a:ext cx="1356910" cy="1828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D2C24C-CE0E-472D-B7D0-BF4232ECAAC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002" y="4058891"/>
            <a:ext cx="2410055" cy="1828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49C260-E962-4541-A819-94ECE53FCEE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807" y="4083709"/>
            <a:ext cx="2572374" cy="1828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ED0C0E-3960-4F44-81D3-8953D2E593F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96949" y="4193397"/>
            <a:ext cx="1828800" cy="15349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6531BE7-FC93-41E1-8B56-C6F96279ACD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519" y="4046450"/>
            <a:ext cx="206590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3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10" y="1279372"/>
            <a:ext cx="2684016" cy="4140352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 climate and site</a:t>
            </a:r>
          </a:p>
          <a:p>
            <a:pPr marL="457200" indent="-457200" algn="l">
              <a:buAutoNum type="arabicPeriod"/>
            </a:pPr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Model</a:t>
            </a:r>
          </a:p>
          <a:p>
            <a:pPr marL="457200" indent="-457200" algn="l">
              <a:buAutoNum type="arabicPeriod"/>
            </a:pPr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Conserve (passive measures, design)</a:t>
            </a:r>
          </a:p>
          <a:p>
            <a:pPr marL="457200" indent="-457200" algn="l">
              <a:buAutoNum type="arabicPeriod"/>
            </a:pPr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Produce (renewables)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1521E8-BCC0-44F5-88DC-9215F28C4136}"/>
              </a:ext>
            </a:extLst>
          </p:cNvPr>
          <p:cNvSpPr/>
          <p:nvPr/>
        </p:nvSpPr>
        <p:spPr>
          <a:xfrm>
            <a:off x="4994651" y="6143212"/>
            <a:ext cx="3587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Climate Analysis</a:t>
            </a:r>
            <a:endParaRPr lang="en-US" dirty="0">
              <a:solidFill>
                <a:srgbClr val="CB601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909788-76BC-430C-9D1E-0C35BDFA09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249" y="209378"/>
            <a:ext cx="8871751" cy="5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1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499D-7E16-4382-91DA-CC2B796B87DA}"/>
              </a:ext>
            </a:extLst>
          </p:cNvPr>
          <p:cNvSpPr/>
          <p:nvPr/>
        </p:nvSpPr>
        <p:spPr>
          <a:xfrm>
            <a:off x="4569040" y="0"/>
            <a:ext cx="7622960" cy="6858000"/>
          </a:xfrm>
          <a:prstGeom prst="rect">
            <a:avLst/>
          </a:prstGeom>
          <a:solidFill>
            <a:srgbClr val="DCEFC8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3ADE-9118-4124-972E-47EF3F3BB63B}"/>
              </a:ext>
            </a:extLst>
          </p:cNvPr>
          <p:cNvSpPr/>
          <p:nvPr/>
        </p:nvSpPr>
        <p:spPr>
          <a:xfrm>
            <a:off x="4569040" y="6023077"/>
            <a:ext cx="7622960" cy="625545"/>
          </a:xfrm>
          <a:prstGeom prst="rect">
            <a:avLst/>
          </a:prstGeom>
          <a:solidFill>
            <a:srgbClr val="ECE2A8">
              <a:alpha val="50196"/>
            </a:srgbClr>
          </a:solidFill>
          <a:ln>
            <a:solidFill>
              <a:srgbClr val="ECE2A8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3CC51-627C-42A8-867E-820BAA51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10" y="406400"/>
            <a:ext cx="3818416" cy="86042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0FEC9-F5F2-475C-89E4-B7FEA4AE7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009" y="1279372"/>
            <a:ext cx="3818417" cy="4140352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 climate and site</a:t>
            </a:r>
          </a:p>
          <a:p>
            <a:pPr marL="457200" indent="-457200" algn="l">
              <a:buAutoNum type="arabicPeriod"/>
            </a:pPr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Model</a:t>
            </a:r>
          </a:p>
          <a:p>
            <a:pPr marL="457200" indent="-457200" algn="l">
              <a:buAutoNum type="arabicPeriod"/>
            </a:pPr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Conserve (passive measures, design)</a:t>
            </a:r>
          </a:p>
          <a:p>
            <a:pPr marL="457200" indent="-457200" algn="l">
              <a:buAutoNum type="arabicPeriod"/>
            </a:pPr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rgbClr val="675F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Produce (renewables)</a:t>
            </a:r>
          </a:p>
          <a:p>
            <a:pPr algn="l"/>
            <a:endParaRPr lang="en-US" sz="2000" dirty="0">
              <a:solidFill>
                <a:srgbClr val="675F5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D224E-122C-496F-B6D3-63775AA59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3077"/>
            <a:ext cx="3844031" cy="8349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1521E8-BCC0-44F5-88DC-9215F28C4136}"/>
              </a:ext>
            </a:extLst>
          </p:cNvPr>
          <p:cNvSpPr/>
          <p:nvPr/>
        </p:nvSpPr>
        <p:spPr>
          <a:xfrm>
            <a:off x="4994651" y="6143212"/>
            <a:ext cx="3587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srgbClr val="CB60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WUFI-Passive model</a:t>
            </a:r>
            <a:endParaRPr lang="en-US" dirty="0">
              <a:solidFill>
                <a:srgbClr val="CB601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43842-816D-409E-9BEC-3B267BB96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5361" y="106296"/>
            <a:ext cx="3291629" cy="64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449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Office Theme</vt:lpstr>
      <vt:lpstr>Net Zero Energy: Design</vt:lpstr>
      <vt:lpstr>My start..</vt:lpstr>
      <vt:lpstr>TBDA, Ltd. Est. 2006 to pursue sustainable design</vt:lpstr>
      <vt:lpstr>Machine?</vt:lpstr>
      <vt:lpstr>Nature</vt:lpstr>
      <vt:lpstr>Architecture 2030</vt:lpstr>
      <vt:lpstr>Most TBDA Zero Energy/Capable Projects, 2012-current </vt:lpstr>
      <vt:lpstr>How? </vt:lpstr>
      <vt:lpstr>How? </vt:lpstr>
      <vt:lpstr>How: Design (PH)</vt:lpstr>
      <vt:lpstr>Case Study</vt:lpstr>
      <vt:lpstr>Case Study</vt:lpstr>
      <vt:lpstr>Attainability</vt:lpstr>
      <vt:lpstr>1901</vt:lpstr>
      <vt:lpstr>2011    …what should 2030 look like? Rapid change got us here, and rapid change is necessary and available.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Bassett-Dilley</dc:creator>
  <cp:lastModifiedBy>TomBD</cp:lastModifiedBy>
  <cp:revision>51</cp:revision>
  <dcterms:created xsi:type="dcterms:W3CDTF">2019-05-02T16:45:26Z</dcterms:created>
  <dcterms:modified xsi:type="dcterms:W3CDTF">2019-11-20T17:19:27Z</dcterms:modified>
</cp:coreProperties>
</file>