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9"/>
  </p:notesMasterIdLst>
  <p:sldIdLst>
    <p:sldId id="256" r:id="rId2"/>
    <p:sldId id="258" r:id="rId3"/>
    <p:sldId id="262" r:id="rId4"/>
    <p:sldId id="259" r:id="rId5"/>
    <p:sldId id="260"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4690"/>
  </p:normalViewPr>
  <p:slideViewPr>
    <p:cSldViewPr snapToGrid="0" showGuides="1">
      <p:cViewPr varScale="1">
        <p:scale>
          <a:sx n="91" d="100"/>
          <a:sy n="91" d="100"/>
        </p:scale>
        <p:origin x="816" y="1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0D199-CFD8-414E-84CD-877A9CD33982}" type="datetimeFigureOut">
              <a:rPr lang="en-US" smtClean="0"/>
              <a:t>7/14/21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DC658F-C925-4603-9183-C07D320BC336}" type="slidenum">
              <a:rPr lang="en-US" smtClean="0"/>
              <a:t>‹#›</a:t>
            </a:fld>
            <a:endParaRPr lang="en-US"/>
          </a:p>
        </p:txBody>
      </p:sp>
    </p:spTree>
    <p:extLst>
      <p:ext uri="{BB962C8B-B14F-4D97-AF65-F5344CB8AC3E}">
        <p14:creationId xmlns:p14="http://schemas.microsoft.com/office/powerpoint/2010/main" val="336081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not just about designing</a:t>
            </a:r>
            <a:r>
              <a:rPr lang="en-US" baseline="0" dirty="0" smtClean="0"/>
              <a:t> a facility and doing the energy load calculations and solar capacity.  That is the easy part.  You must be sure that the constructability portion is done correctly.  The building systems have to match the staff’s capabilities.  Otherwise you will have sophisticated systems that will cost you more money to maintain with contracted labor. </a:t>
            </a:r>
            <a:endParaRPr lang="en-US" dirty="0"/>
          </a:p>
        </p:txBody>
      </p:sp>
      <p:sp>
        <p:nvSpPr>
          <p:cNvPr id="4" name="Slide Number Placeholder 3"/>
          <p:cNvSpPr>
            <a:spLocks noGrp="1"/>
          </p:cNvSpPr>
          <p:nvPr>
            <p:ph type="sldNum" sz="quarter" idx="10"/>
          </p:nvPr>
        </p:nvSpPr>
        <p:spPr/>
        <p:txBody>
          <a:bodyPr/>
          <a:lstStyle/>
          <a:p>
            <a:fld id="{FFDC658F-C925-4603-9183-C07D320BC336}" type="slidenum">
              <a:rPr lang="en-US" smtClean="0"/>
              <a:t>2</a:t>
            </a:fld>
            <a:endParaRPr lang="en-US"/>
          </a:p>
        </p:txBody>
      </p:sp>
    </p:spTree>
    <p:extLst>
      <p:ext uri="{BB962C8B-B14F-4D97-AF65-F5344CB8AC3E}">
        <p14:creationId xmlns:p14="http://schemas.microsoft.com/office/powerpoint/2010/main" val="2697581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Maintenance staff needs to have trainings specific to the building</a:t>
            </a:r>
            <a:r>
              <a:rPr lang="en-US" baseline="0" dirty="0" smtClean="0"/>
              <a:t> components and monitoring software to be successful. </a:t>
            </a:r>
          </a:p>
          <a:p>
            <a:r>
              <a:rPr lang="en-US" baseline="0" dirty="0" smtClean="0"/>
              <a:t>Key staff using the facility need to be educated on how the facility operates and the awareness of all energy usage.  “Story about camp staff leaving the door propped open on a 90 degree day thinking it will help circulation”</a:t>
            </a:r>
          </a:p>
          <a:p>
            <a:endParaRPr lang="en-US" dirty="0"/>
          </a:p>
        </p:txBody>
      </p:sp>
      <p:sp>
        <p:nvSpPr>
          <p:cNvPr id="4" name="Slide Number Placeholder 3"/>
          <p:cNvSpPr>
            <a:spLocks noGrp="1"/>
          </p:cNvSpPr>
          <p:nvPr>
            <p:ph type="sldNum" sz="quarter" idx="10"/>
          </p:nvPr>
        </p:nvSpPr>
        <p:spPr/>
        <p:txBody>
          <a:bodyPr/>
          <a:lstStyle/>
          <a:p>
            <a:fld id="{FFDC658F-C925-4603-9183-C07D320BC336}" type="slidenum">
              <a:rPr lang="en-US" smtClean="0"/>
              <a:t>6</a:t>
            </a:fld>
            <a:endParaRPr lang="en-US"/>
          </a:p>
        </p:txBody>
      </p:sp>
    </p:spTree>
    <p:extLst>
      <p:ext uri="{BB962C8B-B14F-4D97-AF65-F5344CB8AC3E}">
        <p14:creationId xmlns:p14="http://schemas.microsoft.com/office/powerpoint/2010/main" val="240798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Started as just an all</a:t>
            </a:r>
            <a:r>
              <a:rPr lang="en-US" baseline="0" dirty="0" smtClean="0"/>
              <a:t> electric facility with some sustainable features.  Then the discussion of grant funding came into play and followed up with discussions with our Board moved towards a net zero direction. </a:t>
            </a:r>
            <a:endParaRPr lang="en-US" dirty="0"/>
          </a:p>
        </p:txBody>
      </p:sp>
      <p:sp>
        <p:nvSpPr>
          <p:cNvPr id="4" name="Slide Number Placeholder 3"/>
          <p:cNvSpPr>
            <a:spLocks noGrp="1"/>
          </p:cNvSpPr>
          <p:nvPr>
            <p:ph type="sldNum" sz="quarter" idx="10"/>
          </p:nvPr>
        </p:nvSpPr>
        <p:spPr/>
        <p:txBody>
          <a:bodyPr/>
          <a:lstStyle/>
          <a:p>
            <a:fld id="{FFDC658F-C925-4603-9183-C07D320BC336}" type="slidenum">
              <a:rPr lang="en-US" smtClean="0"/>
              <a:t>7</a:t>
            </a:fld>
            <a:endParaRPr lang="en-US"/>
          </a:p>
        </p:txBody>
      </p:sp>
    </p:spTree>
    <p:extLst>
      <p:ext uri="{BB962C8B-B14F-4D97-AF65-F5344CB8AC3E}">
        <p14:creationId xmlns:p14="http://schemas.microsoft.com/office/powerpoint/2010/main" val="308480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7/14/21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7/14/21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7/14/21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7/14/21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7/14/21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7/14/21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7/14/21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7/14/21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7/14/21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7/14/21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7/14/21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3429000"/>
            <a:ext cx="8991600" cy="881149"/>
          </a:xfrm>
        </p:spPr>
        <p:txBody>
          <a:bodyPr>
            <a:normAutofit fontScale="90000"/>
          </a:bodyPr>
          <a:lstStyle/>
          <a:p>
            <a:r>
              <a:rPr lang="en-US" dirty="0" smtClean="0"/>
              <a:t>Net Zero Facilities</a:t>
            </a:r>
            <a:endParaRPr lang="en-US" dirty="0"/>
          </a:p>
        </p:txBody>
      </p:sp>
      <p:sp>
        <p:nvSpPr>
          <p:cNvPr id="3" name="Subtitle 2"/>
          <p:cNvSpPr>
            <a:spLocks noGrp="1"/>
          </p:cNvSpPr>
          <p:nvPr>
            <p:ph type="subTitle" idx="1"/>
          </p:nvPr>
        </p:nvSpPr>
        <p:spPr>
          <a:xfrm>
            <a:off x="2695194" y="4926122"/>
            <a:ext cx="6801612" cy="1239894"/>
          </a:xfrm>
        </p:spPr>
        <p:txBody>
          <a:bodyPr/>
          <a:lstStyle/>
          <a:p>
            <a:r>
              <a:rPr lang="en-US" dirty="0" smtClean="0"/>
              <a:t>Case study on the Carroll Center Addition &amp; Renovation</a:t>
            </a:r>
          </a:p>
          <a:p>
            <a:r>
              <a:rPr lang="en-US" dirty="0" smtClean="0"/>
              <a:t>Net Zero Tips &amp; Learned Experiences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1128" y="187595"/>
            <a:ext cx="2149743" cy="2831100"/>
          </a:xfrm>
          <a:prstGeom prst="rect">
            <a:avLst/>
          </a:prstGeom>
        </p:spPr>
      </p:pic>
    </p:spTree>
    <p:extLst>
      <p:ext uri="{BB962C8B-B14F-4D97-AF65-F5344CB8AC3E}">
        <p14:creationId xmlns:p14="http://schemas.microsoft.com/office/powerpoint/2010/main" val="145068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321724"/>
            <a:ext cx="7729728" cy="831688"/>
          </a:xfrm>
        </p:spPr>
        <p:txBody>
          <a:bodyPr>
            <a:normAutofit fontScale="90000"/>
          </a:bodyPr>
          <a:lstStyle/>
          <a:p>
            <a:r>
              <a:rPr lang="en-US" dirty="0" smtClean="0"/>
              <a:t>Carroll Center Addition &amp; Renovation</a:t>
            </a:r>
            <a:endParaRPr lang="en-US" dirty="0"/>
          </a:p>
        </p:txBody>
      </p:sp>
      <p:sp>
        <p:nvSpPr>
          <p:cNvPr id="3" name="Content Placeholder 2"/>
          <p:cNvSpPr>
            <a:spLocks noGrp="1"/>
          </p:cNvSpPr>
          <p:nvPr>
            <p:ph idx="1"/>
          </p:nvPr>
        </p:nvSpPr>
        <p:spPr>
          <a:xfrm>
            <a:off x="2231136" y="2638044"/>
            <a:ext cx="7729728" cy="1435191"/>
          </a:xfrm>
        </p:spPr>
        <p:txBody>
          <a:bodyPr>
            <a:normAutofit fontScale="92500" lnSpcReduction="10000"/>
          </a:bodyPr>
          <a:lstStyle/>
          <a:p>
            <a:r>
              <a:rPr lang="en-US" dirty="0" smtClean="0"/>
              <a:t>Saved 100 year old facility and added on new programming space</a:t>
            </a:r>
          </a:p>
          <a:p>
            <a:r>
              <a:rPr lang="en-US" dirty="0" smtClean="0"/>
              <a:t>Well thought out design (Layout, daylighting, solar exposure)</a:t>
            </a:r>
          </a:p>
          <a:p>
            <a:r>
              <a:rPr lang="en-US" dirty="0" smtClean="0"/>
              <a:t>PHUIS + Source Zero Design</a:t>
            </a:r>
          </a:p>
          <a:p>
            <a:r>
              <a:rPr lang="en-US" dirty="0" smtClean="0"/>
              <a:t>Received Grant funding for additional costs</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53" y="37968"/>
            <a:ext cx="1317987" cy="17357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4172988"/>
            <a:ext cx="3954087" cy="253042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1136" y="4172988"/>
            <a:ext cx="3864864" cy="2530428"/>
          </a:xfrm>
          <a:prstGeom prst="rect">
            <a:avLst/>
          </a:prstGeom>
        </p:spPr>
      </p:pic>
    </p:spTree>
    <p:extLst>
      <p:ext uri="{BB962C8B-B14F-4D97-AF65-F5344CB8AC3E}">
        <p14:creationId xmlns:p14="http://schemas.microsoft.com/office/powerpoint/2010/main" val="208906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538" y="0"/>
            <a:ext cx="5418991" cy="3429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538" y="3429000"/>
            <a:ext cx="5418991" cy="338558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5928947" cy="3429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928947" cy="3429000"/>
          </a:xfrm>
          <a:prstGeom prst="rect">
            <a:avLst/>
          </a:prstGeom>
        </p:spPr>
      </p:pic>
    </p:spTree>
    <p:extLst>
      <p:ext uri="{BB962C8B-B14F-4D97-AF65-F5344CB8AC3E}">
        <p14:creationId xmlns:p14="http://schemas.microsoft.com/office/powerpoint/2010/main" val="246892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515805"/>
            <a:ext cx="7729728" cy="431846"/>
          </a:xfrm>
          <a:solidFill>
            <a:schemeClr val="accent2">
              <a:lumMod val="40000"/>
              <a:lumOff val="60000"/>
            </a:schemeClr>
          </a:solidFill>
        </p:spPr>
        <p:txBody>
          <a:bodyPr>
            <a:normAutofit fontScale="90000"/>
          </a:bodyPr>
          <a:lstStyle/>
          <a:p>
            <a:r>
              <a:rPr lang="en-US" dirty="0" smtClean="0"/>
              <a:t>Electrical Load Monitoring</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194" y="1047404"/>
            <a:ext cx="11907989" cy="5627716"/>
          </a:xfrm>
          <a:prstGeom prst="rect">
            <a:avLst/>
          </a:prstGeom>
        </p:spPr>
      </p:pic>
    </p:spTree>
    <p:extLst>
      <p:ext uri="{BB962C8B-B14F-4D97-AF65-F5344CB8AC3E}">
        <p14:creationId xmlns:p14="http://schemas.microsoft.com/office/powerpoint/2010/main" val="282372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835" y="357863"/>
            <a:ext cx="7729728" cy="415221"/>
          </a:xfrm>
          <a:solidFill>
            <a:schemeClr val="accent2">
              <a:lumMod val="40000"/>
              <a:lumOff val="60000"/>
            </a:schemeClr>
          </a:solidFill>
        </p:spPr>
        <p:txBody>
          <a:bodyPr>
            <a:normAutofit fontScale="90000"/>
          </a:bodyPr>
          <a:lstStyle/>
          <a:p>
            <a:r>
              <a:rPr lang="en-US" dirty="0" smtClean="0"/>
              <a:t>Solar PV monitoring</a:t>
            </a:r>
            <a:endParaRPr lang="en-US" dirty="0"/>
          </a:p>
        </p:txBody>
      </p:sp>
      <p:pic>
        <p:nvPicPr>
          <p:cNvPr id="4" name="Content Placeholder 3"/>
          <p:cNvPicPr>
            <a:picLocks noGrp="1" noChangeAspect="1"/>
          </p:cNvPicPr>
          <p:nvPr>
            <p:ph idx="1"/>
          </p:nvPr>
        </p:nvPicPr>
        <p:blipFill>
          <a:blip r:embed="rId2"/>
          <a:stretch>
            <a:fillRect/>
          </a:stretch>
        </p:blipFill>
        <p:spPr>
          <a:xfrm>
            <a:off x="448888" y="1263536"/>
            <a:ext cx="10968942" cy="5453148"/>
          </a:xfrm>
          <a:prstGeom prst="rect">
            <a:avLst/>
          </a:prstGeom>
        </p:spPr>
      </p:pic>
    </p:spTree>
    <p:extLst>
      <p:ext uri="{BB962C8B-B14F-4D97-AF65-F5344CB8AC3E}">
        <p14:creationId xmlns:p14="http://schemas.microsoft.com/office/powerpoint/2010/main" val="1851866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64692"/>
            <a:ext cx="7729728" cy="512416"/>
          </a:xfrm>
          <a:solidFill>
            <a:schemeClr val="accent2">
              <a:lumMod val="40000"/>
              <a:lumOff val="60000"/>
            </a:schemeClr>
          </a:solidFill>
        </p:spPr>
        <p:txBody>
          <a:bodyPr>
            <a:normAutofit fontScale="90000"/>
          </a:bodyPr>
          <a:lstStyle/>
          <a:p>
            <a:r>
              <a:rPr lang="en-US" dirty="0" smtClean="0"/>
              <a:t>Post Construction</a:t>
            </a:r>
            <a:endParaRPr lang="en-US" dirty="0"/>
          </a:p>
        </p:txBody>
      </p:sp>
      <p:sp>
        <p:nvSpPr>
          <p:cNvPr id="3" name="TextBox 2"/>
          <p:cNvSpPr txBox="1"/>
          <p:nvPr/>
        </p:nvSpPr>
        <p:spPr>
          <a:xfrm>
            <a:off x="1582615" y="2242037"/>
            <a:ext cx="3868616"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smtClean="0"/>
              <a:t>Maintenance Systems Trainings</a:t>
            </a:r>
          </a:p>
          <a:p>
            <a:pPr marL="285750" indent="-285750">
              <a:buFont typeface="Arial" panose="020B0604020202020204" pitchFamily="34" charset="0"/>
              <a:buChar char="•"/>
            </a:pPr>
            <a:r>
              <a:rPr lang="en-US" sz="2000" dirty="0" smtClean="0"/>
              <a:t>Education and awareness training for all staff in the facility</a:t>
            </a:r>
          </a:p>
          <a:p>
            <a:pPr marL="285750" indent="-285750">
              <a:buFont typeface="Arial" panose="020B0604020202020204" pitchFamily="34" charset="0"/>
              <a:buChar char="•"/>
            </a:pPr>
            <a:r>
              <a:rPr lang="en-US" sz="2000" dirty="0" smtClean="0"/>
              <a:t>Monitor…… Monitor….. Monitor</a:t>
            </a:r>
          </a:p>
          <a:p>
            <a:pPr marL="285750" indent="-285750">
              <a:buFont typeface="Arial" panose="020B0604020202020204" pitchFamily="34" charset="0"/>
              <a:buChar char="•"/>
            </a:pPr>
            <a:r>
              <a:rPr lang="en-US" sz="2000" dirty="0" smtClean="0"/>
              <a:t>Tell your peers what worked and did not work. </a:t>
            </a:r>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292" y="2231046"/>
            <a:ext cx="6169270" cy="4626953"/>
          </a:xfrm>
          <a:prstGeom prst="rect">
            <a:avLst/>
          </a:prstGeom>
        </p:spPr>
      </p:pic>
    </p:spTree>
    <p:extLst>
      <p:ext uri="{BB962C8B-B14F-4D97-AF65-F5344CB8AC3E}">
        <p14:creationId xmlns:p14="http://schemas.microsoft.com/office/powerpoint/2010/main" val="380759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OAK PARK CRC</a:t>
            </a:r>
            <a:endParaRPr lang="en-US" dirty="0"/>
          </a:p>
        </p:txBody>
      </p:sp>
      <p:sp>
        <p:nvSpPr>
          <p:cNvPr id="3" name="TextBox 2"/>
          <p:cNvSpPr txBox="1"/>
          <p:nvPr/>
        </p:nvSpPr>
        <p:spPr>
          <a:xfrm>
            <a:off x="178132" y="3314699"/>
            <a:ext cx="410600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Fully Electric Facility</a:t>
            </a:r>
          </a:p>
          <a:p>
            <a:pPr marL="285750" indent="-285750">
              <a:buFont typeface="Arial" panose="020B0604020202020204" pitchFamily="34" charset="0"/>
              <a:buChar char="•"/>
            </a:pPr>
            <a:r>
              <a:rPr lang="en-US" sz="2400" dirty="0" smtClean="0"/>
              <a:t>Net Zero  </a:t>
            </a:r>
          </a:p>
          <a:p>
            <a:pPr marL="285750" indent="-285750">
              <a:buFont typeface="Arial" panose="020B0604020202020204" pitchFamily="34" charset="0"/>
              <a:buChar char="•"/>
            </a:pPr>
            <a:r>
              <a:rPr lang="en-US" sz="2400" dirty="0" smtClean="0"/>
              <a:t>Will Save $80,000 annually on energy costs. </a:t>
            </a:r>
          </a:p>
          <a:p>
            <a:pPr marL="285750" indent="-285750">
              <a:buFont typeface="Arial" panose="020B0604020202020204" pitchFamily="34" charset="0"/>
              <a:buChar char="•"/>
            </a:pPr>
            <a:endParaRPr lang="en-US" sz="2400" dirty="0" smtClean="0"/>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3931" y="2435469"/>
            <a:ext cx="7998069" cy="4422531"/>
          </a:xfrm>
          <a:prstGeom prst="rect">
            <a:avLst/>
          </a:prstGeom>
        </p:spPr>
      </p:pic>
    </p:spTree>
    <p:extLst>
      <p:ext uri="{BB962C8B-B14F-4D97-AF65-F5344CB8AC3E}">
        <p14:creationId xmlns:p14="http://schemas.microsoft.com/office/powerpoint/2010/main" val="521959306"/>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7136</TotalTime>
  <Words>274</Words>
  <Application>Microsoft Macintosh PowerPoint</Application>
  <PresentationFormat>Widescreen</PresentationFormat>
  <Paragraphs>26</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Gill Sans MT</vt:lpstr>
      <vt:lpstr>Parcel</vt:lpstr>
      <vt:lpstr>Net Zero Facilities</vt:lpstr>
      <vt:lpstr>Carroll Center Addition &amp; Renovation</vt:lpstr>
      <vt:lpstr>PowerPoint Presentation</vt:lpstr>
      <vt:lpstr>Electrical Load Monitoring</vt:lpstr>
      <vt:lpstr>Solar PV monitoring</vt:lpstr>
      <vt:lpstr>Post Construction</vt:lpstr>
      <vt:lpstr>OAK PARK CRC</vt:lpstr>
    </vt:vector>
  </TitlesOfParts>
  <Company>Park District of Oak Park</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 Zero Facilities</dc:title>
  <dc:creator>Chris Lindgren</dc:creator>
  <cp:lastModifiedBy>Microsoft account</cp:lastModifiedBy>
  <cp:revision>21</cp:revision>
  <dcterms:created xsi:type="dcterms:W3CDTF">2021-06-23T15:39:58Z</dcterms:created>
  <dcterms:modified xsi:type="dcterms:W3CDTF">2021-07-14T17:09:49Z</dcterms:modified>
</cp:coreProperties>
</file>