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2" r:id="rId2"/>
    <p:sldId id="276" r:id="rId3"/>
    <p:sldId id="277" r:id="rId4"/>
    <p:sldId id="283" r:id="rId5"/>
    <p:sldId id="288" r:id="rId6"/>
    <p:sldId id="268" r:id="rId7"/>
    <p:sldId id="278" r:id="rId8"/>
    <p:sldId id="279" r:id="rId9"/>
    <p:sldId id="287" r:id="rId10"/>
    <p:sldId id="289" r:id="rId11"/>
    <p:sldId id="290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6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3840" userDrawn="1">
          <p15:clr>
            <a:srgbClr val="A4A3A4"/>
          </p15:clr>
        </p15:guide>
        <p15:guide id="4" pos="7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714"/>
    <a:srgbClr val="00A88A"/>
    <a:srgbClr val="E87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1"/>
    <p:restoredTop sz="94779"/>
  </p:normalViewPr>
  <p:slideViewPr>
    <p:cSldViewPr snapToGrid="0" snapToObjects="1">
      <p:cViewPr>
        <p:scale>
          <a:sx n="68" d="100"/>
          <a:sy n="68" d="100"/>
        </p:scale>
        <p:origin x="1472" y="696"/>
      </p:cViewPr>
      <p:guideLst>
        <p:guide orient="horz" pos="456"/>
        <p:guide pos="456"/>
        <p:guide orient="horz" pos="3840"/>
        <p:guide pos="72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90" d="100"/>
          <a:sy n="90" d="100"/>
        </p:scale>
        <p:origin x="171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40849048-0CDA-974A-92D1-C15730F0DE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D936349-5282-2F43-80C4-80718A5D85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F64AD-69C6-DA43-952D-A618C1BF1272}" type="datetimeFigureOut">
              <a:rPr lang="en-US" smtClean="0"/>
              <a:t>7/14/21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E416E30-BBBD-F143-AA92-2DA641A718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E8F81CF-BE22-E84E-A10A-1402E21E9B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95B7A-3225-7443-A2B9-5F9304222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49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D6105-C44D-014E-82C7-0A699209F627}" type="datetimeFigureOut">
              <a:rPr lang="en-US" smtClean="0"/>
              <a:t>7/14/21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1C409-2C67-B246-ABE9-33EFD30C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8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670121D5-9E6B-7D43-9684-CF53B772BC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4267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INSERT COVER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978094"/>
            <a:ext cx="7456744" cy="2852737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5857820"/>
            <a:ext cx="7456744" cy="498731"/>
          </a:xfrm>
        </p:spPr>
        <p:txBody>
          <a:bodyPr>
            <a:normAutofit/>
          </a:bodyPr>
          <a:lstStyle>
            <a:lvl1pPr marL="0" indent="0">
              <a:buNone/>
              <a:defRPr sz="2200" spc="1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92301626-1CAA-AA4D-B6B1-A837715BFC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2960" y="5279923"/>
            <a:ext cx="2779302" cy="107662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="" xmlns:a16="http://schemas.microsoft.com/office/drawing/2014/main" id="{78066BEB-73A9-A04A-9B82-0094095333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9840182" y="375164"/>
            <a:ext cx="1943781" cy="83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3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Clr>
                <a:srgbClr val="00A88A"/>
              </a:buClr>
              <a:buFont typeface="Wingdings" pitchFamily="2" charset="2"/>
              <a:buNone/>
              <a:defRPr/>
            </a:lvl1pPr>
            <a:lvl2pPr marL="685800" indent="-228600">
              <a:spcBef>
                <a:spcPts val="600"/>
              </a:spcBef>
              <a:spcAft>
                <a:spcPts val="0"/>
              </a:spcAft>
              <a:buClr>
                <a:srgbClr val="00A88A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spcBef>
                <a:spcPts val="600"/>
              </a:spcBef>
              <a:spcAft>
                <a:spcPts val="0"/>
              </a:spcAft>
              <a:buClr>
                <a:srgbClr val="00A88A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spcBef>
                <a:spcPts val="600"/>
              </a:spcBef>
              <a:spcAft>
                <a:spcPts val="0"/>
              </a:spcAft>
              <a:buClr>
                <a:srgbClr val="00A88A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spcBef>
                <a:spcPts val="600"/>
              </a:spcBef>
              <a:spcAft>
                <a:spcPts val="0"/>
              </a:spcAft>
              <a:buClr>
                <a:srgbClr val="00A88A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Clr>
                <a:srgbClr val="00A88A"/>
              </a:buClr>
              <a:buFont typeface="Wingdings" pitchFamily="2" charset="2"/>
              <a:buNone/>
              <a:defRPr/>
            </a:lvl1pPr>
            <a:lvl2pPr marL="800100" indent="-342900">
              <a:buClr>
                <a:srgbClr val="00A88A"/>
              </a:buClr>
              <a:buFont typeface="Arial" panose="020B0604020202020204" pitchFamily="34" charset="0"/>
              <a:buChar char="•"/>
              <a:defRPr/>
            </a:lvl2pPr>
            <a:lvl3pPr marL="1257300" indent="-342900">
              <a:buClr>
                <a:srgbClr val="00A88A"/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rgbClr val="00A88A"/>
              </a:buClr>
              <a:buFont typeface="Arial" panose="020B0604020202020204" pitchFamily="34" charset="0"/>
              <a:buChar char="•"/>
              <a:defRPr/>
            </a:lvl4pPr>
            <a:lvl5pPr marL="2114550" indent="-285750">
              <a:buClr>
                <a:srgbClr val="00A88A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93341F7-53DA-254B-9D3D-EE8426FBFEDF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00A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8FEDFE89-87A1-4946-9930-739B0C913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361"/>
            <a:ext cx="8630265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="" xmlns:a16="http://schemas.microsoft.com/office/drawing/2014/main" id="{B4187F00-3C1E-2149-AA76-8795F4036D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0685" y="703775"/>
            <a:ext cx="1943781" cy="83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0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478BD92-66AB-3147-A6D7-F92CB2166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361"/>
            <a:ext cx="8630265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food&#10;&#10;Description automatically generated">
            <a:extLst>
              <a:ext uri="{FF2B5EF4-FFF2-40B4-BE49-F238E27FC236}">
                <a16:creationId xmlns="" xmlns:a16="http://schemas.microsoft.com/office/drawing/2014/main" id="{84DC07EA-8BDC-6049-856A-E2EFFC03DF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0685" y="703775"/>
            <a:ext cx="1943781" cy="8342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305BFD1-CD2B-CD4E-B4F4-338700698E15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00A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23107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DB7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5D31FACD-BCDC-1546-B916-3A2051A508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7361"/>
            <a:ext cx="8630265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How can I help?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121E71E9-8699-BC43-A059-CC32E20B8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0093"/>
            <a:ext cx="10515600" cy="3424797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defRPr/>
            </a:lvl1pPr>
            <a:lvl2pPr>
              <a:buClr>
                <a:schemeClr val="bg2">
                  <a:lumMod val="25000"/>
                </a:schemeClr>
              </a:buClr>
              <a:defRPr/>
            </a:lvl2pPr>
            <a:lvl3pPr>
              <a:buClr>
                <a:schemeClr val="bg2">
                  <a:lumMod val="25000"/>
                </a:schemeClr>
              </a:buClr>
              <a:defRPr/>
            </a:lvl3pPr>
            <a:lvl4pPr>
              <a:buClr>
                <a:schemeClr val="bg2">
                  <a:lumMod val="25000"/>
                </a:schemeClr>
              </a:buClr>
              <a:defRPr/>
            </a:lvl4pPr>
            <a:lvl5pPr>
              <a:buClr>
                <a:schemeClr val="bg2">
                  <a:lumMod val="25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BB3B125F-1A7C-9544-8097-B27EE172BA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11733" y="0"/>
            <a:ext cx="2980267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4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een Background">
    <p:bg>
      <p:bgPr>
        <a:solidFill>
          <a:srgbClr val="00A8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="" xmlns:a16="http://schemas.microsoft.com/office/drawing/2014/main" id="{056D6180-0010-7D42-9A1C-A3D3483E3B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9316900" y="416727"/>
            <a:ext cx="2467063" cy="10587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D3E670E-A966-3A4B-8E08-74E8F687DF18}"/>
              </a:ext>
            </a:extLst>
          </p:cNvPr>
          <p:cNvSpPr/>
          <p:nvPr userDrawn="1"/>
        </p:nvSpPr>
        <p:spPr>
          <a:xfrm>
            <a:off x="11199968" y="6215931"/>
            <a:ext cx="583995" cy="266905"/>
          </a:xfrm>
          <a:prstGeom prst="rect">
            <a:avLst/>
          </a:prstGeom>
          <a:solidFill>
            <a:srgbClr val="00A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E3DE2247-6325-C04C-A69D-54B83F7B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11182"/>
            <a:ext cx="6334263" cy="2852737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1ABF78CD-6113-9D43-9DFE-C358BCE92B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5090907"/>
            <a:ext cx="6334263" cy="1500187"/>
          </a:xfrm>
        </p:spPr>
        <p:txBody>
          <a:bodyPr>
            <a:normAutofit/>
          </a:bodyPr>
          <a:lstStyle>
            <a:lvl1pPr marL="0" indent="0">
              <a:buNone/>
              <a:defRPr sz="2200" spc="1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74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Green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8FA42A9-1B28-CE43-A356-2839B4A5CE3E}"/>
              </a:ext>
            </a:extLst>
          </p:cNvPr>
          <p:cNvSpPr/>
          <p:nvPr userDrawn="1"/>
        </p:nvSpPr>
        <p:spPr>
          <a:xfrm>
            <a:off x="0" y="0"/>
            <a:ext cx="7794170" cy="6858000"/>
          </a:xfrm>
          <a:prstGeom prst="rect">
            <a:avLst/>
          </a:prstGeom>
          <a:solidFill>
            <a:srgbClr val="00A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="" xmlns:a16="http://schemas.microsoft.com/office/drawing/2014/main" id="{056D6180-0010-7D42-9A1C-A3D3483E3B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9840182" y="375164"/>
            <a:ext cx="1943781" cy="83420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E3DE2247-6325-C04C-A69D-54B83F7B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85140"/>
            <a:ext cx="6334263" cy="300446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1ABF78CD-6113-9D43-9DFE-C358BCE92B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5689600"/>
            <a:ext cx="6334263" cy="1046634"/>
          </a:xfrm>
        </p:spPr>
        <p:txBody>
          <a:bodyPr>
            <a:normAutofit/>
          </a:bodyPr>
          <a:lstStyle>
            <a:lvl1pPr marL="0" indent="0">
              <a:buNone/>
              <a:defRPr sz="2200" spc="1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 picture containing food&#10;&#10;Description automatically generated">
            <a:extLst>
              <a:ext uri="{FF2B5EF4-FFF2-40B4-BE49-F238E27FC236}">
                <a16:creationId xmlns="" xmlns:a16="http://schemas.microsoft.com/office/drawing/2014/main" id="{E2A2CF3B-7CDE-784E-944C-17B1C773FA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831850" y="670765"/>
            <a:ext cx="2510004" cy="107721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F43D434E-B706-EC4B-A6FB-F65BF4007B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94625" y="0"/>
            <a:ext cx="4397375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27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Green Background">
    <p:bg>
      <p:bgPr>
        <a:solidFill>
          <a:srgbClr val="E87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="" xmlns:a16="http://schemas.microsoft.com/office/drawing/2014/main" id="{056D6180-0010-7D42-9A1C-A3D3483E3B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9840182" y="375164"/>
            <a:ext cx="1943781" cy="8342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D3E670E-A966-3A4B-8E08-74E8F687DF18}"/>
              </a:ext>
            </a:extLst>
          </p:cNvPr>
          <p:cNvSpPr/>
          <p:nvPr userDrawn="1"/>
        </p:nvSpPr>
        <p:spPr>
          <a:xfrm>
            <a:off x="11199968" y="6215931"/>
            <a:ext cx="583995" cy="266905"/>
          </a:xfrm>
          <a:prstGeom prst="rect">
            <a:avLst/>
          </a:prstGeom>
          <a:solidFill>
            <a:srgbClr val="E8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E4495F6-8FF8-6349-B495-8A83A1283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11182"/>
            <a:ext cx="6334263" cy="2852737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2A159673-F920-6D42-BA4F-FACA646242A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5090907"/>
            <a:ext cx="6334263" cy="1500187"/>
          </a:xfrm>
        </p:spPr>
        <p:txBody>
          <a:bodyPr>
            <a:normAutofit/>
          </a:bodyPr>
          <a:lstStyle>
            <a:lvl1pPr marL="0" indent="0">
              <a:buNone/>
              <a:defRPr sz="2200" spc="1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666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041399"/>
            <a:ext cx="9426678" cy="3825569"/>
          </a:xfrm>
        </p:spPr>
        <p:txBody>
          <a:bodyPr anchor="ctr" anchorCtr="0"/>
          <a:lstStyle>
            <a:lvl1pPr algn="l">
              <a:defRPr sz="6000"/>
            </a:lvl1pPr>
          </a:lstStyle>
          <a:p>
            <a:r>
              <a:rPr lang="en-US" dirty="0"/>
              <a:t>This is where large text for important, high-level information would go. Adjust sizing as needed.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8782909-A4E8-194F-A3D6-89966ABFF70E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00A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2B5D44F2-EF8B-7B49-9C04-D0A1F33F56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5102225"/>
            <a:ext cx="8128819" cy="106260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Secondary text could go here to support large text. </a:t>
            </a:r>
          </a:p>
        </p:txBody>
      </p:sp>
    </p:spTree>
    <p:extLst>
      <p:ext uri="{BB962C8B-B14F-4D97-AF65-F5344CB8AC3E}">
        <p14:creationId xmlns:p14="http://schemas.microsoft.com/office/powerpoint/2010/main" val="162888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D7B4DEF6-6765-5D43-8D9F-7B8D47D915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1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7361"/>
            <a:ext cx="8630265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0093"/>
            <a:ext cx="10515600" cy="342479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416394F-936F-354C-ACE6-95E9CC6BB247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00A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6" name="Picture 15" descr="A picture containing food&#10;&#10;Description automatically generated">
            <a:extLst>
              <a:ext uri="{FF2B5EF4-FFF2-40B4-BE49-F238E27FC236}">
                <a16:creationId xmlns="" xmlns:a16="http://schemas.microsoft.com/office/drawing/2014/main" id="{8E0DB45D-21F4-A045-8598-878E39AD38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0685" y="703775"/>
            <a:ext cx="1943781" cy="83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49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416394F-936F-354C-ACE6-95E9CC6BB247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00A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7361"/>
            <a:ext cx="7323667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150093"/>
            <a:ext cx="7323667" cy="3424797"/>
          </a:xfrm>
        </p:spPr>
        <p:txBody>
          <a:bodyPr lIns="0"/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spcBef>
                <a:spcPts val="1200"/>
              </a:spcBef>
              <a:buNone/>
              <a:defRPr sz="2400" b="1">
                <a:solidFill>
                  <a:srgbClr val="00A88A"/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US" dirty="0"/>
              <a:t>Text Paragraph goes here text Paragraph goes here text Paragraph goes here text Paragraph goes here 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F5397933-D7F3-0D41-9C73-67CDD983E9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93200" y="136524"/>
            <a:ext cx="3098800" cy="6721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388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416394F-936F-354C-ACE6-95E9CC6BB247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00A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083995B-9772-1842-8971-82803617E8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2164270"/>
            <a:ext cx="4648200" cy="38530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</a:t>
            </a:r>
            <a:br>
              <a:rPr lang="en-US" dirty="0"/>
            </a:br>
            <a:r>
              <a:rPr lang="en-US" dirty="0"/>
              <a:t>Title, Organization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Speaker</a:t>
            </a:r>
          </a:p>
          <a:p>
            <a:pPr lvl="0"/>
            <a:r>
              <a:rPr lang="en-US" dirty="0"/>
              <a:t>Title, Organization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Speaker</a:t>
            </a:r>
          </a:p>
          <a:p>
            <a:pPr lvl="0"/>
            <a:r>
              <a:rPr lang="en-US" dirty="0"/>
              <a:t>Title, Organization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Speaker</a:t>
            </a:r>
          </a:p>
          <a:p>
            <a:pPr lvl="0"/>
            <a:r>
              <a:rPr lang="en-US" dirty="0"/>
              <a:t>Title, Organization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F0BBE374-680E-4943-A8C1-0DCE64003F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07088" y="2164271"/>
            <a:ext cx="4648200" cy="38530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</a:t>
            </a:r>
            <a:br>
              <a:rPr lang="en-US" dirty="0"/>
            </a:br>
            <a:r>
              <a:rPr lang="en-US" dirty="0"/>
              <a:t>Title, Organization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Speaker</a:t>
            </a:r>
          </a:p>
          <a:p>
            <a:pPr lvl="0"/>
            <a:r>
              <a:rPr lang="en-US" dirty="0"/>
              <a:t>Title, Organization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Speaker</a:t>
            </a:r>
          </a:p>
          <a:p>
            <a:pPr lvl="0"/>
            <a:r>
              <a:rPr lang="en-US" dirty="0"/>
              <a:t>Title, Organization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Speaker</a:t>
            </a:r>
          </a:p>
          <a:p>
            <a:pPr lvl="0"/>
            <a:r>
              <a:rPr lang="en-US" dirty="0"/>
              <a:t>Title, Organization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619A7880-1EA7-8B45-A97B-473A52605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361"/>
            <a:ext cx="8630265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A picture containing food&#10;&#10;Description automatically generated">
            <a:extLst>
              <a:ext uri="{FF2B5EF4-FFF2-40B4-BE49-F238E27FC236}">
                <a16:creationId xmlns="" xmlns:a16="http://schemas.microsoft.com/office/drawing/2014/main" id="{FAE45A02-CC8F-1C4D-A021-A70D9ABD8E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0685" y="703775"/>
            <a:ext cx="1943781" cy="83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72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="" xmlns:a16="http://schemas.microsoft.com/office/drawing/2014/main" id="{6E10E906-7C49-7347-8884-5FB61D9377EF}"/>
              </a:ext>
            </a:extLst>
          </p:cNvPr>
          <p:cNvSpPr txBox="1">
            <a:spLocks/>
          </p:cNvSpPr>
          <p:nvPr userDrawn="1"/>
        </p:nvSpPr>
        <p:spPr>
          <a:xfrm>
            <a:off x="11451774" y="6295238"/>
            <a:ext cx="2200275" cy="4651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bg2">
                    <a:lumMod val="7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500" kern="1200">
                <a:solidFill>
                  <a:schemeClr val="bg2">
                    <a:lumMod val="7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099A3C-E930-8446-8EB4-47B02598482F}" type="slidenum">
              <a:rPr lang="en-US" sz="15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3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65" r:id="rId3"/>
    <p:sldLayoutId id="2147483663" r:id="rId4"/>
    <p:sldLayoutId id="2147483649" r:id="rId5"/>
    <p:sldLayoutId id="2147483666" r:id="rId6"/>
    <p:sldLayoutId id="2147483650" r:id="rId7"/>
    <p:sldLayoutId id="2147483664" r:id="rId8"/>
    <p:sldLayoutId id="2147483661" r:id="rId9"/>
    <p:sldLayoutId id="2147483652" r:id="rId10"/>
    <p:sldLayoutId id="2147483653" r:id="rId11"/>
    <p:sldLayoutId id="214748365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A88A"/>
          </a:solidFill>
          <a:latin typeface="Frank Ruhl Libre" pitchFamily="2" charset="-79"/>
          <a:ea typeface="+mj-ea"/>
          <a:cs typeface="Frank Ruhl Libre" pitchFamily="2" charset="-79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Tx/>
        <a:buNone/>
        <a:defRPr sz="2200" b="0" i="0" kern="1200">
          <a:solidFill>
            <a:schemeClr val="tx1">
              <a:lumMod val="75000"/>
              <a:lumOff val="25000"/>
            </a:schemeClr>
          </a:solidFill>
          <a:latin typeface="Libre Franklin Light" pitchFamily="2" charset="77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rgbClr val="00A88A"/>
        </a:buClr>
        <a:buFont typeface="Arial"/>
        <a:buChar char="•"/>
        <a:defRPr sz="2200" b="0" i="0" kern="1200">
          <a:solidFill>
            <a:schemeClr val="tx1">
              <a:lumMod val="75000"/>
              <a:lumOff val="25000"/>
            </a:schemeClr>
          </a:solidFill>
          <a:latin typeface="Libre Franklin Light" pitchFamily="2" charset="77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rgbClr val="00A88A"/>
        </a:buClr>
        <a:buFont typeface="Arial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Libre Franklin Light" pitchFamily="2" charset="77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rgbClr val="00A88A"/>
        </a:buClr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Libre Franklin Light" pitchFamily="2" charset="77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rgbClr val="00A88A"/>
        </a:buClr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Libre Franklin Light" pitchFamily="2" charset="77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mhill@a5inc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236FBF-1EB3-C44D-ACF4-55D46BB9F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11182"/>
            <a:ext cx="6940550" cy="2879725"/>
          </a:xfrm>
        </p:spPr>
        <p:txBody>
          <a:bodyPr>
            <a:normAutofit/>
          </a:bodyPr>
          <a:lstStyle/>
          <a:p>
            <a:r>
              <a:rPr lang="en-US"/>
              <a:t>Why Reducing Carbon Emissions in Buildings Matters--and How to Do It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8DEAB1-E530-244A-8093-CF3F8B16B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090907"/>
            <a:ext cx="6540500" cy="1500187"/>
          </a:xfrm>
        </p:spPr>
        <p:txBody>
          <a:bodyPr/>
          <a:lstStyle/>
          <a:p>
            <a:r>
              <a:rPr lang="en-US" sz="2000" dirty="0" smtClean="0"/>
              <a:t>Fox Valley Sustainability Network | June 29, </a:t>
            </a:r>
            <a:r>
              <a:rPr lang="en-US" sz="2000" dirty="0"/>
              <a:t>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6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B8632A-3F47-7A42-8A77-AE8165496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230" y="1209840"/>
            <a:ext cx="10388601" cy="4969934"/>
          </a:xfrm>
        </p:spPr>
        <p:txBody>
          <a:bodyPr>
            <a:normAutofit/>
          </a:bodyPr>
          <a:lstStyle/>
          <a:p>
            <a:r>
              <a:rPr lang="en-US" sz="4500" dirty="0" smtClean="0"/>
              <a:t>Unplug Illinois Day, a program of the Illinois Park and Recreation Association, is coming to the Fox River Valley on Saturday, July 10. </a:t>
            </a:r>
            <a:br>
              <a:rPr lang="en-US" sz="4500" dirty="0" smtClean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C79F7B8-08A8-3642-817F-DB89CF9EAE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0229" y="4697327"/>
            <a:ext cx="10444932" cy="191459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Elgin Park District, </a:t>
            </a:r>
            <a:r>
              <a:rPr lang="en-US" sz="2400" dirty="0" err="1">
                <a:solidFill>
                  <a:schemeClr val="tx1"/>
                </a:solidFill>
              </a:rPr>
              <a:t>Oswegoland</a:t>
            </a:r>
            <a:r>
              <a:rPr lang="en-US" sz="2400" dirty="0">
                <a:solidFill>
                  <a:schemeClr val="tx1"/>
                </a:solidFill>
              </a:rPr>
              <a:t> Park District and South Elgin Parks and Recreation District with Fox Valley Special Recreation </a:t>
            </a:r>
            <a:r>
              <a:rPr lang="en-US" sz="2400" dirty="0" smtClean="0">
                <a:solidFill>
                  <a:schemeClr val="tx1"/>
                </a:solidFill>
              </a:rPr>
              <a:t>Association will all be hosting events that encourage people to unplug from technology and plug into activity, adventure, exercise, family, nature and more!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68728B0-CA71-C741-B1C4-443C733ACA67}"/>
              </a:ext>
            </a:extLst>
          </p:cNvPr>
          <p:cNvSpPr/>
          <p:nvPr/>
        </p:nvSpPr>
        <p:spPr>
          <a:xfrm>
            <a:off x="723900" y="777687"/>
            <a:ext cx="2227118" cy="432153"/>
          </a:xfrm>
          <a:prstGeom prst="rect">
            <a:avLst/>
          </a:prstGeom>
          <a:solidFill>
            <a:srgbClr val="FDB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200" dirty="0" smtClean="0"/>
              <a:t>Events </a:t>
            </a:r>
            <a:endParaRPr lang="en-US" b="1" spc="200" dirty="0"/>
          </a:p>
        </p:txBody>
      </p:sp>
    </p:spTree>
    <p:extLst>
      <p:ext uri="{BB962C8B-B14F-4D97-AF65-F5344CB8AC3E}">
        <p14:creationId xmlns:p14="http://schemas.microsoft.com/office/powerpoint/2010/main" val="1449735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950CB443-B514-F346-A704-F2050AA06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2" y="527361"/>
            <a:ext cx="8630265" cy="1325563"/>
          </a:xfrm>
        </p:spPr>
        <p:txBody>
          <a:bodyPr/>
          <a:lstStyle/>
          <a:p>
            <a:r>
              <a:rPr lang="en-US" dirty="0"/>
              <a:t>Sponsors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5DE8088-BC1C-A748-B0D4-0973FB9A9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45" y="2982778"/>
            <a:ext cx="1399245" cy="1397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67271C-67C9-3340-92D2-9B0666A43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27" y="4794551"/>
            <a:ext cx="4071989" cy="94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B29D1F2-628C-CB45-B1EE-2FB90326B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965" y="3021553"/>
            <a:ext cx="1869701" cy="11093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F18CAEA-E424-9845-8EFF-8850848A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6" y="3021553"/>
            <a:ext cx="2343313" cy="13198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37" y="4380158"/>
            <a:ext cx="28194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57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236FBF-1EB3-C44D-ACF4-55D46BB9F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11182"/>
            <a:ext cx="6940550" cy="2879725"/>
          </a:xfrm>
        </p:spPr>
        <p:txBody>
          <a:bodyPr>
            <a:normAutofit/>
          </a:bodyPr>
          <a:lstStyle/>
          <a:p>
            <a:r>
              <a:rPr lang="en-US"/>
              <a:t>Why Reducing Carbon Emissions in Buildings Matters--and How to Do It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8DEAB1-E530-244A-8093-CF3F8B16B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090907"/>
            <a:ext cx="6540500" cy="1500187"/>
          </a:xfrm>
        </p:spPr>
        <p:txBody>
          <a:bodyPr/>
          <a:lstStyle/>
          <a:p>
            <a:r>
              <a:rPr lang="en-US" sz="2000" dirty="0" smtClean="0"/>
              <a:t>Fox Valley Sustainability Network | June 29, </a:t>
            </a:r>
            <a:r>
              <a:rPr lang="en-US" sz="2000" dirty="0"/>
              <a:t>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5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lose-up of a plant&#10;&#10;Description automatically generated with medium confidence">
            <a:extLst>
              <a:ext uri="{FF2B5EF4-FFF2-40B4-BE49-F238E27FC236}">
                <a16:creationId xmlns="" xmlns:a16="http://schemas.microsoft.com/office/drawing/2014/main" id="{0BB5E962-80D7-E84C-AC56-2143CAE945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7054" t="479" r="42822" b="-479"/>
          <a:stretch/>
        </p:blipFill>
        <p:spPr>
          <a:xfrm>
            <a:off x="9078143" y="136234"/>
            <a:ext cx="3113857" cy="6754134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0BC678-D580-0244-8B1E-2834F332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8" y="527361"/>
            <a:ext cx="7323667" cy="1325563"/>
          </a:xfrm>
        </p:spPr>
        <p:txBody>
          <a:bodyPr/>
          <a:lstStyle/>
          <a:p>
            <a:r>
              <a:rPr lang="en-US" dirty="0"/>
              <a:t>About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AC8A8D-F6EE-2C42-860D-3ACFA1CBE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73631"/>
            <a:ext cx="7474528" cy="41805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Fox Valley Sustainability Network brings together the public and private sectors from around the Fox Valley to cut across boundaries and create a healthy, sustainable and vibrant Fox Valley. </a:t>
            </a:r>
          </a:p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A88A"/>
                </a:solidFill>
              </a:rPr>
              <a:t>FVSN is an ongoing entity that: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works on various climate change issues and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marries communications infrastructure with action-</a:t>
            </a:r>
            <a:br>
              <a:rPr lang="en-US" dirty="0"/>
            </a:br>
            <a:r>
              <a:rPr lang="en-US" dirty="0"/>
              <a:t>oriented events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connects the dots to create an environmentally </a:t>
            </a:r>
            <a:br>
              <a:rPr lang="en-US" dirty="0"/>
            </a:br>
            <a:r>
              <a:rPr lang="en-US" dirty="0"/>
              <a:t>sustainable region.</a:t>
            </a:r>
          </a:p>
        </p:txBody>
      </p:sp>
    </p:spTree>
    <p:extLst>
      <p:ext uri="{BB962C8B-B14F-4D97-AF65-F5344CB8AC3E}">
        <p14:creationId xmlns:p14="http://schemas.microsoft.com/office/powerpoint/2010/main" val="669258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B8632A-3F47-7A42-8A77-AE8165496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230" y="1209840"/>
            <a:ext cx="10388601" cy="4969934"/>
          </a:xfrm>
        </p:spPr>
        <p:txBody>
          <a:bodyPr>
            <a:normAutofit/>
          </a:bodyPr>
          <a:lstStyle/>
          <a:p>
            <a:r>
              <a:rPr lang="en-US" sz="4500" dirty="0"/>
              <a:t>Fox Valley Sustainability Network provides opportunities to learn together, collaborate on sustainability planning and implementation, seek funding and report progress. 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C79F7B8-08A8-3642-817F-DB89CF9EAE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0230" y="5173578"/>
            <a:ext cx="8695268" cy="982133"/>
          </a:xfrm>
        </p:spPr>
        <p:txBody>
          <a:bodyPr>
            <a:normAutofit/>
          </a:bodyPr>
          <a:lstStyle/>
          <a:p>
            <a:r>
              <a:rPr lang="en-US" dirty="0" smtClean="0"/>
              <a:t>If you would like us to make a presentation to your group or board, please contact Mackie Hill at </a:t>
            </a:r>
            <a:r>
              <a:rPr lang="en-US" dirty="0" smtClean="0">
                <a:hlinkClick r:id="rId2"/>
              </a:rPr>
              <a:t>mhill@a5inc.com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68728B0-CA71-C741-B1C4-443C733ACA67}"/>
              </a:ext>
            </a:extLst>
          </p:cNvPr>
          <p:cNvSpPr/>
          <p:nvPr/>
        </p:nvSpPr>
        <p:spPr>
          <a:xfrm>
            <a:off x="723900" y="777687"/>
            <a:ext cx="2227118" cy="432153"/>
          </a:xfrm>
          <a:prstGeom prst="rect">
            <a:avLst/>
          </a:prstGeom>
          <a:solidFill>
            <a:srgbClr val="FDB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200" dirty="0"/>
              <a:t>WHAT WE DO</a:t>
            </a:r>
          </a:p>
        </p:txBody>
      </p:sp>
    </p:spTree>
    <p:extLst>
      <p:ext uri="{BB962C8B-B14F-4D97-AF65-F5344CB8AC3E}">
        <p14:creationId xmlns:p14="http://schemas.microsoft.com/office/powerpoint/2010/main" val="265892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63924FB-BCF6-DF48-8717-2B2462F4679E}"/>
              </a:ext>
            </a:extLst>
          </p:cNvPr>
          <p:cNvSpPr/>
          <p:nvPr/>
        </p:nvSpPr>
        <p:spPr>
          <a:xfrm>
            <a:off x="4076893" y="0"/>
            <a:ext cx="4085616" cy="6858000"/>
          </a:xfrm>
          <a:prstGeom prst="rect">
            <a:avLst/>
          </a:prstGeom>
          <a:solidFill>
            <a:srgbClr val="00A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8B6AAA5-3D62-CD47-AFCB-5344CAD12FF1}"/>
              </a:ext>
            </a:extLst>
          </p:cNvPr>
          <p:cNvSpPr/>
          <p:nvPr/>
        </p:nvSpPr>
        <p:spPr>
          <a:xfrm>
            <a:off x="1" y="-1"/>
            <a:ext cx="4085616" cy="6858001"/>
          </a:xfrm>
          <a:prstGeom prst="rect">
            <a:avLst/>
          </a:prstGeom>
          <a:solidFill>
            <a:srgbClr val="E8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2859FE7-F085-5943-B266-6E5491970222}"/>
              </a:ext>
            </a:extLst>
          </p:cNvPr>
          <p:cNvSpPr/>
          <p:nvPr/>
        </p:nvSpPr>
        <p:spPr>
          <a:xfrm>
            <a:off x="8171235" y="-1"/>
            <a:ext cx="4085616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EAF4A80-F0DB-2545-B6CC-DB7539F73CEC}"/>
              </a:ext>
            </a:extLst>
          </p:cNvPr>
          <p:cNvSpPr txBox="1"/>
          <p:nvPr/>
        </p:nvSpPr>
        <p:spPr>
          <a:xfrm>
            <a:off x="0" y="738088"/>
            <a:ext cx="4103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chemeClr val="bg1"/>
                </a:solidFill>
                <a:latin typeface="Frank Ruhl Libre" pitchFamily="2" charset="-79"/>
                <a:cs typeface="Frank Ruhl Libre" pitchFamily="2" charset="-79"/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EB6DE01-4F09-0E4D-85DB-797F95FC0E41}"/>
              </a:ext>
            </a:extLst>
          </p:cNvPr>
          <p:cNvSpPr/>
          <p:nvPr/>
        </p:nvSpPr>
        <p:spPr>
          <a:xfrm>
            <a:off x="1" y="3423424"/>
            <a:ext cx="4085616" cy="3434576"/>
          </a:xfrm>
          <a:prstGeom prst="rect">
            <a:avLst/>
          </a:prstGeom>
          <a:solidFill>
            <a:schemeClr val="bg1">
              <a:alpha val="6981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BBC4077-33AA-9840-9B9B-7DDFEA0ED7FE}"/>
              </a:ext>
            </a:extLst>
          </p:cNvPr>
          <p:cNvSpPr txBox="1"/>
          <p:nvPr/>
        </p:nvSpPr>
        <p:spPr>
          <a:xfrm>
            <a:off x="1" y="2255775"/>
            <a:ext cx="4085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>
                <a:solidFill>
                  <a:schemeClr val="bg1"/>
                </a:solidFill>
                <a:latin typeface="Libre Franklin" pitchFamily="2" charset="77"/>
              </a:rPr>
              <a:t>COUNTIES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9227BB3-9365-8349-8A89-A3CA6DF4DDEF}"/>
              </a:ext>
            </a:extLst>
          </p:cNvPr>
          <p:cNvSpPr txBox="1"/>
          <p:nvPr/>
        </p:nvSpPr>
        <p:spPr>
          <a:xfrm>
            <a:off x="4074998" y="4217135"/>
            <a:ext cx="40833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chemeClr val="bg1"/>
                </a:solidFill>
                <a:latin typeface="Frank Ruhl Libre" pitchFamily="2" charset="-79"/>
                <a:cs typeface="Frank Ruhl Libre" pitchFamily="2" charset="-79"/>
              </a:rPr>
              <a:t>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29EAC64-CB66-0A47-AC22-97E5CE51A7A7}"/>
              </a:ext>
            </a:extLst>
          </p:cNvPr>
          <p:cNvSpPr txBox="1"/>
          <p:nvPr/>
        </p:nvSpPr>
        <p:spPr>
          <a:xfrm>
            <a:off x="8178799" y="677271"/>
            <a:ext cx="41034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chemeClr val="bg1"/>
                </a:solidFill>
                <a:latin typeface="Frank Ruhl Libre" pitchFamily="2" charset="-79"/>
                <a:cs typeface="Frank Ruhl Libre" pitchFamily="2" charset="-79"/>
              </a:rPr>
              <a:t>500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D600996-1F8E-614D-ABC5-12957B7576FC}"/>
              </a:ext>
            </a:extLst>
          </p:cNvPr>
          <p:cNvSpPr txBox="1"/>
          <p:nvPr/>
        </p:nvSpPr>
        <p:spPr>
          <a:xfrm>
            <a:off x="4089400" y="5709424"/>
            <a:ext cx="4085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>
                <a:solidFill>
                  <a:schemeClr val="bg1"/>
                </a:solidFill>
                <a:latin typeface="Libre Franklin" pitchFamily="2" charset="77"/>
              </a:rPr>
              <a:t>COMMUNITIES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EF89F16-F398-3143-8356-1F210DDF6A42}"/>
              </a:ext>
            </a:extLst>
          </p:cNvPr>
          <p:cNvSpPr txBox="1"/>
          <p:nvPr/>
        </p:nvSpPr>
        <p:spPr>
          <a:xfrm>
            <a:off x="8151508" y="2168589"/>
            <a:ext cx="4103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>
                <a:solidFill>
                  <a:schemeClr val="bg1"/>
                </a:solidFill>
                <a:latin typeface="Libre Franklin" pitchFamily="2" charset="77"/>
              </a:rPr>
              <a:t>EVENT </a:t>
            </a:r>
            <a:br>
              <a:rPr lang="en-US" sz="2000" b="1" spc="300" dirty="0">
                <a:solidFill>
                  <a:schemeClr val="bg1"/>
                </a:solidFill>
                <a:latin typeface="Libre Franklin" pitchFamily="2" charset="77"/>
              </a:rPr>
            </a:br>
            <a:r>
              <a:rPr lang="en-US" sz="2000" b="1" spc="300" dirty="0">
                <a:solidFill>
                  <a:schemeClr val="bg1"/>
                </a:solidFill>
                <a:latin typeface="Libre Franklin" pitchFamily="2" charset="77"/>
              </a:rPr>
              <a:t>PARTICIPANTS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54C6F79-84FB-D943-93C7-810813D03223}"/>
              </a:ext>
            </a:extLst>
          </p:cNvPr>
          <p:cNvSpPr txBox="1"/>
          <p:nvPr/>
        </p:nvSpPr>
        <p:spPr>
          <a:xfrm>
            <a:off x="-25398" y="4557337"/>
            <a:ext cx="4128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87424"/>
                </a:solidFill>
                <a:latin typeface="Frank Ruhl Libre" pitchFamily="2" charset="-79"/>
                <a:cs typeface="Frank Ruhl Libre" pitchFamily="2" charset="-79"/>
              </a:rPr>
              <a:t>FVSN draws participants</a:t>
            </a:r>
          </a:p>
          <a:p>
            <a:pPr algn="ctr"/>
            <a:r>
              <a:rPr lang="en-US" sz="2400" b="1" dirty="0">
                <a:solidFill>
                  <a:srgbClr val="E87424"/>
                </a:solidFill>
                <a:latin typeface="Frank Ruhl Libre" pitchFamily="2" charset="-79"/>
                <a:cs typeface="Frank Ruhl Libre" pitchFamily="2" charset="-79"/>
              </a:rPr>
              <a:t>from the counties </a:t>
            </a:r>
            <a:br>
              <a:rPr lang="en-US" sz="2400" b="1" dirty="0">
                <a:solidFill>
                  <a:srgbClr val="E87424"/>
                </a:solidFill>
                <a:latin typeface="Frank Ruhl Libre" pitchFamily="2" charset="-79"/>
                <a:cs typeface="Frank Ruhl Libre" pitchFamily="2" charset="-79"/>
              </a:rPr>
            </a:br>
            <a:r>
              <a:rPr lang="en-US" sz="2400" b="1" dirty="0">
                <a:solidFill>
                  <a:srgbClr val="E87424"/>
                </a:solidFill>
                <a:latin typeface="Frank Ruhl Libre" pitchFamily="2" charset="-79"/>
                <a:cs typeface="Frank Ruhl Libre" pitchFamily="2" charset="-79"/>
              </a:rPr>
              <a:t>of Kane, DuPage, </a:t>
            </a:r>
            <a:br>
              <a:rPr lang="en-US" sz="2400" b="1" dirty="0">
                <a:solidFill>
                  <a:srgbClr val="E87424"/>
                </a:solidFill>
                <a:latin typeface="Frank Ruhl Libre" pitchFamily="2" charset="-79"/>
                <a:cs typeface="Frank Ruhl Libre" pitchFamily="2" charset="-79"/>
              </a:rPr>
            </a:br>
            <a:r>
              <a:rPr lang="en-US" sz="2400" b="1" dirty="0">
                <a:solidFill>
                  <a:srgbClr val="E87424"/>
                </a:solidFill>
                <a:latin typeface="Frank Ruhl Libre" pitchFamily="2" charset="-79"/>
                <a:cs typeface="Frank Ruhl Libre" pitchFamily="2" charset="-79"/>
              </a:rPr>
              <a:t>McHenry and Will.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8ABCA8D1-F3AE-224A-A000-CD18BD0C8004}"/>
              </a:ext>
            </a:extLst>
          </p:cNvPr>
          <p:cNvSpPr/>
          <p:nvPr/>
        </p:nvSpPr>
        <p:spPr>
          <a:xfrm>
            <a:off x="4093181" y="0"/>
            <a:ext cx="4085616" cy="342342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88D057B-DA48-DA49-8D64-541F32A8E54F}"/>
              </a:ext>
            </a:extLst>
          </p:cNvPr>
          <p:cNvSpPr txBox="1"/>
          <p:nvPr/>
        </p:nvSpPr>
        <p:spPr>
          <a:xfrm>
            <a:off x="4091287" y="439497"/>
            <a:ext cx="40924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A88A"/>
                </a:solidFill>
                <a:latin typeface="Frank Ruhl Libre" pitchFamily="2" charset="-79"/>
                <a:cs typeface="Frank Ruhl Libre" pitchFamily="2" charset="-79"/>
              </a:rPr>
              <a:t>We host six forums annually, attracting </a:t>
            </a:r>
            <a:br>
              <a:rPr lang="en-US" sz="2400" b="1" dirty="0">
                <a:solidFill>
                  <a:srgbClr val="00A88A"/>
                </a:solidFill>
                <a:latin typeface="Frank Ruhl Libre" pitchFamily="2" charset="-79"/>
                <a:cs typeface="Frank Ruhl Libre" pitchFamily="2" charset="-79"/>
              </a:rPr>
            </a:br>
            <a:r>
              <a:rPr lang="en-US" sz="2400" b="1" dirty="0">
                <a:solidFill>
                  <a:srgbClr val="00A88A"/>
                </a:solidFill>
                <a:latin typeface="Frank Ruhl Libre" pitchFamily="2" charset="-79"/>
                <a:cs typeface="Frank Ruhl Libre" pitchFamily="2" charset="-79"/>
              </a:rPr>
              <a:t>up to 125 people per</a:t>
            </a:r>
          </a:p>
          <a:p>
            <a:pPr algn="ctr"/>
            <a:r>
              <a:rPr lang="en-US" sz="2400" b="1" dirty="0">
                <a:solidFill>
                  <a:srgbClr val="00A88A"/>
                </a:solidFill>
                <a:latin typeface="Frank Ruhl Libre" pitchFamily="2" charset="-79"/>
                <a:cs typeface="Frank Ruhl Libre" pitchFamily="2" charset="-79"/>
              </a:rPr>
              <a:t>event covering such </a:t>
            </a:r>
            <a:br>
              <a:rPr lang="en-US" sz="2400" b="1" dirty="0">
                <a:solidFill>
                  <a:srgbClr val="00A88A"/>
                </a:solidFill>
                <a:latin typeface="Frank Ruhl Libre" pitchFamily="2" charset="-79"/>
                <a:cs typeface="Frank Ruhl Libre" pitchFamily="2" charset="-79"/>
              </a:rPr>
            </a:br>
            <a:r>
              <a:rPr lang="en-US" sz="2400" b="1" dirty="0">
                <a:solidFill>
                  <a:srgbClr val="00A88A"/>
                </a:solidFill>
                <a:latin typeface="Frank Ruhl Libre" pitchFamily="2" charset="-79"/>
                <a:cs typeface="Frank Ruhl Libre" pitchFamily="2" charset="-79"/>
              </a:rPr>
              <a:t>topics as renewable </a:t>
            </a:r>
            <a:br>
              <a:rPr lang="en-US" sz="2400" b="1" dirty="0">
                <a:solidFill>
                  <a:srgbClr val="00A88A"/>
                </a:solidFill>
                <a:latin typeface="Frank Ruhl Libre" pitchFamily="2" charset="-79"/>
                <a:cs typeface="Frank Ruhl Libre" pitchFamily="2" charset="-79"/>
              </a:rPr>
            </a:br>
            <a:r>
              <a:rPr lang="en-US" sz="2400" b="1" dirty="0">
                <a:solidFill>
                  <a:srgbClr val="00A88A"/>
                </a:solidFill>
                <a:latin typeface="Frank Ruhl Libre" pitchFamily="2" charset="-79"/>
                <a:cs typeface="Frank Ruhl Libre" pitchFamily="2" charset="-79"/>
              </a:rPr>
              <a:t>energy, adaptive reuse, local food and more</a:t>
            </a:r>
            <a:r>
              <a:rPr lang="en-US" sz="2400" b="1" dirty="0" smtClean="0">
                <a:solidFill>
                  <a:srgbClr val="00A88A"/>
                </a:solidFill>
                <a:latin typeface="Frank Ruhl Libre" pitchFamily="2" charset="-79"/>
                <a:cs typeface="Frank Ruhl Libre" pitchFamily="2" charset="-79"/>
              </a:rPr>
              <a:t>.</a:t>
            </a:r>
            <a:endParaRPr lang="en-US" sz="2400" b="1" dirty="0">
              <a:solidFill>
                <a:srgbClr val="00A88A"/>
              </a:solidFill>
              <a:latin typeface="Frank Ruhl Libre" pitchFamily="2" charset="-79"/>
              <a:cs typeface="Frank Ruhl Libre" pitchFamily="2" charset="-79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EA587C8-63D3-154B-A982-2701F7B8B3C6}"/>
              </a:ext>
            </a:extLst>
          </p:cNvPr>
          <p:cNvSpPr/>
          <p:nvPr/>
        </p:nvSpPr>
        <p:spPr>
          <a:xfrm>
            <a:off x="8169341" y="3434577"/>
            <a:ext cx="4085616" cy="3428998"/>
          </a:xfrm>
          <a:prstGeom prst="rect">
            <a:avLst/>
          </a:prstGeom>
          <a:solidFill>
            <a:schemeClr val="bg1">
              <a:alpha val="702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2482AE9-B3A8-2B4C-986D-BE5065150D41}"/>
              </a:ext>
            </a:extLst>
          </p:cNvPr>
          <p:cNvSpPr txBox="1"/>
          <p:nvPr/>
        </p:nvSpPr>
        <p:spPr>
          <a:xfrm>
            <a:off x="8183742" y="3701782"/>
            <a:ext cx="40336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Frank Ruhl Libre" pitchFamily="2" charset="-79"/>
                <a:cs typeface="Frank Ruhl Libre" pitchFamily="2" charset="-79"/>
              </a:rPr>
              <a:t>We connect people and organizations to raise awareness, educate and mobilize efforts around creating a healthy, sustainable communities</a:t>
            </a:r>
            <a:br>
              <a:rPr lang="en-US" sz="2400" b="1" dirty="0">
                <a:solidFill>
                  <a:srgbClr val="0070C0"/>
                </a:solidFill>
                <a:latin typeface="Frank Ruhl Libre" pitchFamily="2" charset="-79"/>
                <a:cs typeface="Frank Ruhl Libre" pitchFamily="2" charset="-79"/>
              </a:rPr>
            </a:br>
            <a:r>
              <a:rPr lang="en-US" sz="2400" b="1" dirty="0">
                <a:solidFill>
                  <a:srgbClr val="0070C0"/>
                </a:solidFill>
                <a:latin typeface="Frank Ruhl Libre" pitchFamily="2" charset="-79"/>
                <a:cs typeface="Frank Ruhl Libre" pitchFamily="2" charset="-79"/>
              </a:rPr>
              <a:t>— and a better Fox Valley region.</a:t>
            </a:r>
          </a:p>
        </p:txBody>
      </p:sp>
    </p:spTree>
    <p:extLst>
      <p:ext uri="{BB962C8B-B14F-4D97-AF65-F5344CB8AC3E}">
        <p14:creationId xmlns:p14="http://schemas.microsoft.com/office/powerpoint/2010/main" val="1010832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950CB443-B514-F346-A704-F2050AA06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2" y="527361"/>
            <a:ext cx="8630265" cy="1325563"/>
          </a:xfrm>
        </p:spPr>
        <p:txBody>
          <a:bodyPr/>
          <a:lstStyle/>
          <a:p>
            <a:r>
              <a:rPr lang="en-US" dirty="0"/>
              <a:t>Founding Partners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B14EE0-67AB-C143-A8E1-71DA912F89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4"/>
          <a:stretch/>
        </p:blipFill>
        <p:spPr>
          <a:xfrm>
            <a:off x="1445677" y="2808989"/>
            <a:ext cx="4546413" cy="1908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26C7426-FF23-3747-B9D5-C18BD6F44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" t="1438" r="48780" b="-1438"/>
          <a:stretch/>
        </p:blipFill>
        <p:spPr>
          <a:xfrm>
            <a:off x="5992090" y="2808989"/>
            <a:ext cx="4622117" cy="19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28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C9FE187D-9CC6-F948-84C4-0485B39041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1949" y="2164270"/>
            <a:ext cx="3276598" cy="3853071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Mavis Bates</a:t>
            </a:r>
            <a:br>
              <a:rPr lang="en-US" sz="20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Kane County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Abby Beck</a:t>
            </a:r>
            <a:br>
              <a:rPr lang="en-US" sz="20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City of Batavia  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Gary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</a:rPr>
              <a:t>Cuneen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Seven Generations Ahead 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John Harris</a:t>
            </a:r>
            <a:br>
              <a:rPr lang="en-US" sz="20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a5 Branding &amp; Digital</a:t>
            </a:r>
          </a:p>
          <a:p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5101DE-2184-D84C-946A-C6BD08FF35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7366" y="2164271"/>
            <a:ext cx="3609473" cy="385307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Mackie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Hill</a:t>
            </a:r>
            <a:br>
              <a:rPr lang="en-US" sz="20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a5 Branding &amp; Digital 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Vetia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Hill </a:t>
            </a: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Elevate 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Ivy Klee</a:t>
            </a: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Kane County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Karen Miller</a:t>
            </a:r>
            <a:br>
              <a:rPr lang="en-US" sz="20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Kane County 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950CB443-B514-F346-A704-F2050AA06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8" y="527361"/>
            <a:ext cx="8630265" cy="1325563"/>
          </a:xfrm>
        </p:spPr>
        <p:txBody>
          <a:bodyPr/>
          <a:lstStyle/>
          <a:p>
            <a:r>
              <a:rPr lang="en-US" dirty="0"/>
              <a:t>Core Team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951CD9AC-4D25-7348-AD38-84A8C8430728}"/>
              </a:ext>
            </a:extLst>
          </p:cNvPr>
          <p:cNvSpPr txBox="1">
            <a:spLocks/>
          </p:cNvSpPr>
          <p:nvPr/>
        </p:nvSpPr>
        <p:spPr>
          <a:xfrm>
            <a:off x="8175588" y="2164270"/>
            <a:ext cx="3891719" cy="3853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A88A"/>
              </a:buClr>
              <a:buFont typeface="Arial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A88A"/>
              </a:buClr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A88A"/>
              </a:buClr>
              <a:buFont typeface="Arial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A88A"/>
              </a:buClr>
              <a:buFont typeface="Arial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Libre Franklin Light" pitchFamily="2" charset="77"/>
              </a:rPr>
              <a:t>Alex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Libre Franklin Light" pitchFamily="2" charset="77"/>
              </a:rPr>
              <a:t>Minnella</a:t>
            </a:r>
            <a:endParaRPr lang="en-US" sz="2000" b="1" dirty="0" smtClean="0">
              <a:solidFill>
                <a:schemeClr val="bg2">
                  <a:lumMod val="25000"/>
                </a:schemeClr>
              </a:solidFill>
              <a:latin typeface="Libre Franklin Light" pitchFamily="2" charset="77"/>
            </a:endParaRP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Libre Franklin Light" pitchFamily="2" charset="77"/>
              </a:rPr>
              <a:t>City of Aurora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  <a:latin typeface="Libre Franklin Light" pitchFamily="2" charset="77"/>
            </a:endParaRPr>
          </a:p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Libre Franklin Light" pitchFamily="2" charset="77"/>
              </a:rPr>
              <a:t>Jessica Mino</a:t>
            </a: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Libre Franklin Light" pitchFamily="2" charset="77"/>
              </a:rPr>
              <a:t>The Conservation Foundation </a:t>
            </a:r>
          </a:p>
          <a:p>
            <a:endParaRPr lang="en-US" sz="2000" b="1" dirty="0">
              <a:solidFill>
                <a:schemeClr val="bg2">
                  <a:lumMod val="25000"/>
                </a:schemeClr>
              </a:solidFill>
              <a:latin typeface="Libre Franklin Light" pitchFamily="2" charset="77"/>
            </a:endParaRPr>
          </a:p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Libre Franklin Light" pitchFamily="2" charset="77"/>
              </a:rPr>
              <a:t>Maggie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Libre Franklin Light" pitchFamily="2" charset="77"/>
              </a:rPr>
              <a:t>Soliz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Libre Franklin Light" pitchFamily="2" charset="77"/>
              </a:rPr>
              <a:t/>
            </a:r>
            <a:br>
              <a:rPr lang="en-US" sz="2000" dirty="0">
                <a:solidFill>
                  <a:schemeClr val="bg2">
                    <a:lumMod val="25000"/>
                  </a:schemeClr>
                </a:solidFill>
                <a:latin typeface="Libre Franklin Light" pitchFamily="2" charset="77"/>
              </a:rPr>
            </a:b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Libre Franklin Light" pitchFamily="2" charset="77"/>
              </a:rPr>
              <a:t>Applied Ecological Services  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  <a:latin typeface="Libre Franklin Light" pitchFamily="2" charset="77"/>
            </a:endParaRPr>
          </a:p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Libre Franklin Light" pitchFamily="2" charset="77"/>
              </a:rPr>
              <a:t>Natalie Zine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Libre Franklin Light" pitchFamily="2" charset="77"/>
              </a:rPr>
              <a:t/>
            </a:r>
            <a:br>
              <a:rPr lang="en-US" sz="2000" dirty="0">
                <a:solidFill>
                  <a:schemeClr val="bg2">
                    <a:lumMod val="25000"/>
                  </a:schemeClr>
                </a:solidFill>
                <a:latin typeface="Libre Franklin Light" pitchFamily="2" charset="77"/>
              </a:rPr>
            </a:b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Libre Franklin Light" pitchFamily="2" charset="77"/>
              </a:rPr>
              <a:t>Village of Oswego</a:t>
            </a:r>
            <a:endParaRPr lang="en-US" sz="2000" dirty="0">
              <a:latin typeface="Libre Franklin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0861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950CB443-B514-F346-A704-F2050AA06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2" y="527361"/>
            <a:ext cx="8630265" cy="1325563"/>
          </a:xfrm>
        </p:spPr>
        <p:txBody>
          <a:bodyPr/>
          <a:lstStyle/>
          <a:p>
            <a:r>
              <a:rPr lang="en-US" dirty="0"/>
              <a:t>Sponsors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5DE8088-BC1C-A748-B0D4-0973FB9A9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45" y="2982778"/>
            <a:ext cx="1399245" cy="1397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67271C-67C9-3340-92D2-9B0666A43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27" y="4794551"/>
            <a:ext cx="4071989" cy="94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B29D1F2-628C-CB45-B1EE-2FB90326B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965" y="3021553"/>
            <a:ext cx="1869701" cy="11093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F18CAEA-E424-9845-8EFF-8850848A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6" y="3021553"/>
            <a:ext cx="2343313" cy="13198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37" y="4380158"/>
            <a:ext cx="28194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80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person, indoor&#10;&#10;Description automatically generated">
            <a:extLst>
              <a:ext uri="{FF2B5EF4-FFF2-40B4-BE49-F238E27FC236}">
                <a16:creationId xmlns="" xmlns:a16="http://schemas.microsoft.com/office/drawing/2014/main" id="{F5E004E0-2C21-E941-94CD-43FC987315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27" r="12872"/>
          <a:stretch/>
        </p:blipFill>
        <p:spPr>
          <a:xfrm>
            <a:off x="7976936" y="2287418"/>
            <a:ext cx="2410326" cy="2410326"/>
          </a:xfrm>
          <a:prstGeom prst="rect">
            <a:avLst/>
          </a:prstGeom>
          <a:solidFill>
            <a:schemeClr val="bg1">
              <a:alpha val="3000"/>
            </a:schemeClr>
          </a:solidFill>
        </p:spPr>
      </p:pic>
      <p:pic>
        <p:nvPicPr>
          <p:cNvPr id="20" name="Picture 19" descr="A picture containing person, indoor&#10;&#10;Description automatically generated">
            <a:extLst>
              <a:ext uri="{FF2B5EF4-FFF2-40B4-BE49-F238E27FC236}">
                <a16:creationId xmlns="" xmlns:a16="http://schemas.microsoft.com/office/drawing/2014/main" id="{AD37AEE1-A49B-B545-869F-301C8DC722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27" r="12872"/>
          <a:stretch/>
        </p:blipFill>
        <p:spPr>
          <a:xfrm>
            <a:off x="4211759" y="2305347"/>
            <a:ext cx="2410326" cy="2410326"/>
          </a:xfrm>
          <a:prstGeom prst="rect">
            <a:avLst/>
          </a:prstGeom>
        </p:spPr>
      </p:pic>
      <p:pic>
        <p:nvPicPr>
          <p:cNvPr id="19" name="Picture 18" descr="A picture containing person, indoor&#10;&#10;Description automatically generated">
            <a:extLst>
              <a:ext uri="{FF2B5EF4-FFF2-40B4-BE49-F238E27FC236}">
                <a16:creationId xmlns="" xmlns:a16="http://schemas.microsoft.com/office/drawing/2014/main" id="{CC1D66CB-C8A5-2448-8414-B8E2C76612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27" r="12872"/>
          <a:stretch/>
        </p:blipFill>
        <p:spPr>
          <a:xfrm>
            <a:off x="733458" y="2305347"/>
            <a:ext cx="2410326" cy="241032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950CB443-B514-F346-A704-F2050AA06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8" y="527361"/>
            <a:ext cx="8630265" cy="1325563"/>
          </a:xfrm>
        </p:spPr>
        <p:txBody>
          <a:bodyPr/>
          <a:lstStyle/>
          <a:p>
            <a:r>
              <a:rPr lang="en-US" dirty="0"/>
              <a:t>Speakers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0ECD1670-2053-744C-A5E7-0F64C04C9E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458" y="4928296"/>
            <a:ext cx="3011905" cy="1573356"/>
          </a:xfrm>
        </p:spPr>
        <p:txBody>
          <a:bodyPr>
            <a:normAutofit/>
          </a:bodyPr>
          <a:lstStyle/>
          <a:p>
            <a:pPr>
              <a:spcBef>
                <a:spcPts val="2800"/>
              </a:spcBef>
            </a:pPr>
            <a:r>
              <a:rPr lang="en-US" sz="2500" b="1" dirty="0" smtClean="0">
                <a:solidFill>
                  <a:srgbClr val="00A88A"/>
                </a:solidFill>
                <a:latin typeface="Frank Ruhl Libre" pitchFamily="2" charset="-79"/>
                <a:cs typeface="Frank Ruhl Libre" pitchFamily="2" charset="-79"/>
              </a:rPr>
              <a:t>Katy </a:t>
            </a:r>
            <a:r>
              <a:rPr lang="en-US" sz="2500" b="1" dirty="0" err="1" smtClean="0">
                <a:solidFill>
                  <a:srgbClr val="00A88A"/>
                </a:solidFill>
                <a:latin typeface="Frank Ruhl Libre" pitchFamily="2" charset="-79"/>
                <a:cs typeface="Frank Ruhl Libre" pitchFamily="2" charset="-79"/>
              </a:rPr>
              <a:t>Kaluzny</a:t>
            </a:r>
            <a:r>
              <a:rPr lang="en-US" sz="2500" dirty="0">
                <a:solidFill>
                  <a:srgbClr val="00A88A"/>
                </a:solidFill>
                <a:latin typeface="Frank Ruhl Libre" pitchFamily="2" charset="-79"/>
                <a:cs typeface="Frank Ruhl Libre" pitchFamily="2" charset="-79"/>
              </a:rPr>
              <a:t/>
            </a:r>
            <a:br>
              <a:rPr lang="en-US" sz="2500" dirty="0">
                <a:solidFill>
                  <a:srgbClr val="00A88A"/>
                </a:solidFill>
                <a:latin typeface="Frank Ruhl Libre" pitchFamily="2" charset="-79"/>
                <a:cs typeface="Frank Ruhl Libre" pitchFamily="2" charset="-79"/>
              </a:rPr>
            </a:br>
            <a:r>
              <a:rPr lang="en-US" sz="1800" dirty="0" smtClean="0"/>
              <a:t>Associate Director,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Illinois Green Alliance</a:t>
            </a:r>
            <a:endParaRPr lang="en-US" sz="1800" dirty="0"/>
          </a:p>
          <a:p>
            <a:endParaRPr lang="en-US" sz="2500" dirty="0">
              <a:solidFill>
                <a:srgbClr val="00A88A"/>
              </a:solidFill>
              <a:latin typeface="Frank Ruhl Libre" pitchFamily="2" charset="-79"/>
              <a:cs typeface="Frank Ruhl Libre" pitchFamily="2" charset="-79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="" xmlns:a16="http://schemas.microsoft.com/office/drawing/2014/main" id="{9FB9AE25-01D4-0647-BE7D-E8712F925C01}"/>
              </a:ext>
            </a:extLst>
          </p:cNvPr>
          <p:cNvSpPr txBox="1">
            <a:spLocks/>
          </p:cNvSpPr>
          <p:nvPr/>
        </p:nvSpPr>
        <p:spPr>
          <a:xfrm>
            <a:off x="4515854" y="5017941"/>
            <a:ext cx="3011905" cy="1573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A88A"/>
              </a:buClr>
              <a:buFont typeface="Arial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A88A"/>
              </a:buClr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A88A"/>
              </a:buClr>
              <a:buFont typeface="Arial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A88A"/>
              </a:buClr>
              <a:buFont typeface="Arial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="" xmlns:a16="http://schemas.microsoft.com/office/drawing/2014/main" id="{6CA8CC16-888B-894B-82D9-B70D02134A9C}"/>
              </a:ext>
            </a:extLst>
          </p:cNvPr>
          <p:cNvSpPr txBox="1">
            <a:spLocks/>
          </p:cNvSpPr>
          <p:nvPr/>
        </p:nvSpPr>
        <p:spPr>
          <a:xfrm>
            <a:off x="4175900" y="4910367"/>
            <a:ext cx="3196450" cy="1555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A88A"/>
              </a:buClr>
              <a:buFont typeface="Arial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A88A"/>
              </a:buClr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A88A"/>
              </a:buClr>
              <a:buFont typeface="Arial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A88A"/>
              </a:buClr>
              <a:buFont typeface="Arial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800"/>
              </a:spcBef>
            </a:pPr>
            <a:r>
              <a:rPr lang="en-US" sz="2500" b="1" dirty="0" smtClean="0">
                <a:solidFill>
                  <a:srgbClr val="00A88A"/>
                </a:solidFill>
                <a:latin typeface="Frank Ruhl Libre" pitchFamily="2" charset="-79"/>
                <a:cs typeface="Frank Ruhl Libre" pitchFamily="2" charset="-79"/>
              </a:rPr>
              <a:t>Chris Lindgren</a:t>
            </a:r>
            <a:r>
              <a:rPr lang="en-US" sz="2500" dirty="0">
                <a:solidFill>
                  <a:srgbClr val="00A88A"/>
                </a:solidFill>
                <a:latin typeface="Frank Ruhl Libre" pitchFamily="2" charset="-79"/>
                <a:cs typeface="Frank Ruhl Libre" pitchFamily="2" charset="-79"/>
              </a:rPr>
              <a:t/>
            </a:r>
            <a:br>
              <a:rPr lang="en-US" sz="2500" dirty="0">
                <a:solidFill>
                  <a:srgbClr val="00A88A"/>
                </a:solidFill>
                <a:latin typeface="Frank Ruhl Libre" pitchFamily="2" charset="-79"/>
                <a:cs typeface="Frank Ruhl Libre" pitchFamily="2" charset="-79"/>
              </a:rPr>
            </a:br>
            <a:r>
              <a:rPr lang="en-US" sz="1800" dirty="0">
                <a:latin typeface="Libre Franklin Light" pitchFamily="2" charset="77"/>
              </a:rPr>
              <a:t>Superintendent of </a:t>
            </a:r>
            <a:r>
              <a:rPr lang="en-US" sz="1800" dirty="0" smtClean="0">
                <a:latin typeface="Libre Franklin Light" pitchFamily="2" charset="77"/>
              </a:rPr>
              <a:t>Parks and  Planning, Park District of Oak Park</a:t>
            </a:r>
          </a:p>
          <a:p>
            <a:pPr>
              <a:spcBef>
                <a:spcPts val="2800"/>
              </a:spcBef>
            </a:pPr>
            <a:endParaRPr lang="en-US" dirty="0"/>
          </a:p>
          <a:p>
            <a:endParaRPr lang="en-US" sz="2500" dirty="0">
              <a:solidFill>
                <a:srgbClr val="00A88A"/>
              </a:solidFill>
              <a:latin typeface="Frank Ruhl Libre" pitchFamily="2" charset="-79"/>
              <a:cs typeface="Frank Ruhl Libre" pitchFamily="2" charset="-79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="" xmlns:a16="http://schemas.microsoft.com/office/drawing/2014/main" id="{988D663D-F41B-4347-8DCB-B9411BC21605}"/>
              </a:ext>
            </a:extLst>
          </p:cNvPr>
          <p:cNvSpPr txBox="1">
            <a:spLocks/>
          </p:cNvSpPr>
          <p:nvPr/>
        </p:nvSpPr>
        <p:spPr>
          <a:xfrm>
            <a:off x="7994864" y="4892437"/>
            <a:ext cx="2882686" cy="1698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A88A"/>
              </a:buClr>
              <a:buFont typeface="Arial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A88A"/>
              </a:buClr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A88A"/>
              </a:buClr>
              <a:buFont typeface="Arial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A88A"/>
              </a:buClr>
              <a:buFont typeface="Arial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800"/>
              </a:spcBef>
            </a:pPr>
            <a:r>
              <a:rPr lang="en-US" sz="2500" b="1" dirty="0" smtClean="0">
                <a:solidFill>
                  <a:srgbClr val="00A88A"/>
                </a:solidFill>
                <a:latin typeface="Frank Ruhl Libre" pitchFamily="2" charset="-79"/>
                <a:cs typeface="Frank Ruhl Libre" pitchFamily="2" charset="-79"/>
              </a:rPr>
              <a:t>David Pope </a:t>
            </a:r>
            <a:r>
              <a:rPr lang="en-US" sz="2500" dirty="0">
                <a:solidFill>
                  <a:srgbClr val="00A88A"/>
                </a:solidFill>
                <a:latin typeface="Frank Ruhl Libre" pitchFamily="2" charset="-79"/>
                <a:cs typeface="Frank Ruhl Libre" pitchFamily="2" charset="-79"/>
              </a:rPr>
              <a:t/>
            </a:r>
            <a:br>
              <a:rPr lang="en-US" sz="2500" dirty="0">
                <a:solidFill>
                  <a:srgbClr val="00A88A"/>
                </a:solidFill>
                <a:latin typeface="Frank Ruhl Libre" pitchFamily="2" charset="-79"/>
                <a:cs typeface="Frank Ruhl Libre" pitchFamily="2" charset="-79"/>
              </a:rPr>
            </a:br>
            <a:r>
              <a:rPr lang="en-US" sz="1800" dirty="0" smtClean="0">
                <a:latin typeface="Libre Franklin Light" pitchFamily="2" charset="77"/>
              </a:rPr>
              <a:t>President and CEO, Oak Park Resident Corporation</a:t>
            </a:r>
            <a:endParaRPr lang="en-US" sz="1800" dirty="0">
              <a:latin typeface="Libre Franklin Light" pitchFamily="2" charset="77"/>
            </a:endParaRPr>
          </a:p>
          <a:p>
            <a:endParaRPr lang="en-US" sz="2500" dirty="0">
              <a:solidFill>
                <a:srgbClr val="00A88A"/>
              </a:solidFill>
              <a:latin typeface="Frank Ruhl Libre" pitchFamily="2" charset="-79"/>
              <a:cs typeface="Frank Ruhl Libre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58" y="2305347"/>
            <a:ext cx="2410326" cy="24103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33"/>
          <a:stretch/>
        </p:blipFill>
        <p:spPr>
          <a:xfrm>
            <a:off x="4211759" y="2305347"/>
            <a:ext cx="2722441" cy="2410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3"/>
          <a:stretch/>
        </p:blipFill>
        <p:spPr>
          <a:xfrm>
            <a:off x="7958431" y="2187664"/>
            <a:ext cx="2428831" cy="249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31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lose-up of a plant&#10;&#10;Description automatically generated with medium confidence">
            <a:extLst>
              <a:ext uri="{FF2B5EF4-FFF2-40B4-BE49-F238E27FC236}">
                <a16:creationId xmlns="" xmlns:a16="http://schemas.microsoft.com/office/drawing/2014/main" id="{0BB5E962-80D7-E84C-AC56-2143CAE945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4938" r="34938"/>
          <a:stretch>
            <a:fillRect/>
          </a:stretch>
        </p:blipFill>
        <p:spPr>
          <a:xfrm>
            <a:off x="9078143" y="136234"/>
            <a:ext cx="3113857" cy="6754134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0BC678-D580-0244-8B1E-2834F332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8" y="527361"/>
            <a:ext cx="7323667" cy="1325563"/>
          </a:xfrm>
        </p:spPr>
        <p:txBody>
          <a:bodyPr/>
          <a:lstStyle/>
          <a:p>
            <a:r>
              <a:rPr lang="en-US" dirty="0"/>
              <a:t>How To Stay Connected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AC8A8D-F6EE-2C42-860D-3ACFA1CBE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93817"/>
            <a:ext cx="7732060" cy="3182377"/>
          </a:xfrm>
        </p:spPr>
        <p:txBody>
          <a:bodyPr>
            <a:normAutofit/>
          </a:bodyPr>
          <a:lstStyle/>
          <a:p>
            <a:r>
              <a:rPr lang="en-US" sz="2900" dirty="0"/>
              <a:t>To access tools, resources and upcoming events, like Fox Valley Sustainability Network on Facebook or visit:</a:t>
            </a:r>
          </a:p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sz="2600" b="1" dirty="0" err="1">
                <a:solidFill>
                  <a:srgbClr val="00A88A"/>
                </a:solidFill>
              </a:rPr>
              <a:t>www.foxvalleysustainabilitynetwork.com</a:t>
            </a:r>
            <a:endParaRPr lang="en-US" sz="2600" b="1" dirty="0">
              <a:solidFill>
                <a:srgbClr val="00A88A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600" b="1" dirty="0" err="1">
                <a:solidFill>
                  <a:srgbClr val="00A88A"/>
                </a:solidFill>
              </a:rPr>
              <a:t>www.facebook.com</a:t>
            </a:r>
            <a:r>
              <a:rPr lang="en-US" sz="2600" b="1" dirty="0">
                <a:solidFill>
                  <a:srgbClr val="00A88A"/>
                </a:solidFill>
              </a:rPr>
              <a:t>/</a:t>
            </a:r>
            <a:r>
              <a:rPr lang="en-US" sz="2600" b="1" dirty="0" err="1">
                <a:solidFill>
                  <a:srgbClr val="00A88A"/>
                </a:solidFill>
              </a:rPr>
              <a:t>foxvalleysustainabilitynetwork</a:t>
            </a:r>
            <a:endParaRPr lang="en-US" sz="2600" dirty="0"/>
          </a:p>
        </p:txBody>
      </p:sp>
      <p:pic>
        <p:nvPicPr>
          <p:cNvPr id="5" name="Picture 4" descr="A picture containing outdoor, person, tree, blue&#10;&#10;Description automatically generated">
            <a:extLst>
              <a:ext uri="{FF2B5EF4-FFF2-40B4-BE49-F238E27FC236}">
                <a16:creationId xmlns="" xmlns:a16="http://schemas.microsoft.com/office/drawing/2014/main" id="{8265DE3F-91AA-8044-8607-4A57791A71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76" r="12247"/>
          <a:stretch/>
        </p:blipFill>
        <p:spPr>
          <a:xfrm>
            <a:off x="9071941" y="136234"/>
            <a:ext cx="3113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02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4579</TotalTime>
  <Words>294</Words>
  <Application>Microsoft Macintosh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Frank Ruhl Libre</vt:lpstr>
      <vt:lpstr>Libre Franklin</vt:lpstr>
      <vt:lpstr>Libre Franklin Light</vt:lpstr>
      <vt:lpstr>Times New Roman</vt:lpstr>
      <vt:lpstr>Wingdings</vt:lpstr>
      <vt:lpstr>Office Theme</vt:lpstr>
      <vt:lpstr>Why Reducing Carbon Emissions in Buildings Matters--and How to Do It</vt:lpstr>
      <vt:lpstr>About Us</vt:lpstr>
      <vt:lpstr>Fox Valley Sustainability Network provides opportunities to learn together, collaborate on sustainability planning and implementation, seek funding and report progress.  </vt:lpstr>
      <vt:lpstr>PowerPoint Presentation</vt:lpstr>
      <vt:lpstr>Founding Partners</vt:lpstr>
      <vt:lpstr>Core Team</vt:lpstr>
      <vt:lpstr>Sponsors</vt:lpstr>
      <vt:lpstr>Speakers</vt:lpstr>
      <vt:lpstr>How To Stay Connected</vt:lpstr>
      <vt:lpstr>Unplug Illinois Day, a program of the Illinois Park and Recreation Association, is coming to the Fox River Valley on Saturday, July 10.   </vt:lpstr>
      <vt:lpstr>Sponsors</vt:lpstr>
      <vt:lpstr>Why Reducing Carbon Emissions in Buildings Matters--and How to Do It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 To Our Sponsors </dc:title>
  <dc:creator>Microsoft account</dc:creator>
  <cp:lastModifiedBy>Microsoft account</cp:lastModifiedBy>
  <cp:revision>87</cp:revision>
  <dcterms:created xsi:type="dcterms:W3CDTF">2020-07-31T23:42:15Z</dcterms:created>
  <dcterms:modified xsi:type="dcterms:W3CDTF">2021-07-14T17:07:10Z</dcterms:modified>
</cp:coreProperties>
</file>